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9144000" cy="6858000" type="screen4x3"/>
  <p:notesSz cx="7099300" cy="10234613"/>
  <p:embeddedFontLst>
    <p:embeddedFont>
      <p:font typeface="Anton" pitchFamily="2" charset="77"/>
      <p:regular r:id="rId46"/>
    </p:embeddedFont>
    <p:embeddedFont>
      <p:font typeface="Cabin" pitchFamily="2" charset="77"/>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Tahoma" panose="020B0604030504040204" pitchFamily="34"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218C7C-975C-4B38-9F08-75CE5BDB8563}">
  <a:tblStyle styleId="{90218C7C-975C-4B38-9F08-75CE5BDB8563}"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ECC2636-D1AD-4EE6-90D8-F0FF749F9A0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1B834CEA-C937-4068-84A1-8765115B44B6}"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10" d="100"/>
          <a:sy n="110" d="100"/>
        </p:scale>
        <p:origin x="1680" y="1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76363" cy="511731"/>
          </a:xfrm>
          <a:prstGeom prst="rect">
            <a:avLst/>
          </a:prstGeom>
          <a:noFill/>
          <a:ln>
            <a:noFill/>
          </a:ln>
        </p:spPr>
        <p:txBody>
          <a:bodyPr spcFirstLastPara="1" wrap="square" lIns="99025" tIns="49500" rIns="99025" bIns="49500"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021294" y="0"/>
            <a:ext cx="3076363" cy="511731"/>
          </a:xfrm>
          <a:prstGeom prst="rect">
            <a:avLst/>
          </a:prstGeom>
          <a:noFill/>
          <a:ln>
            <a:noFill/>
          </a:ln>
        </p:spPr>
        <p:txBody>
          <a:bodyPr spcFirstLastPara="1" wrap="square" lIns="99025" tIns="49500" rIns="99025" bIns="49500"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721106"/>
            <a:ext cx="3076363" cy="511731"/>
          </a:xfrm>
          <a:prstGeom prst="rect">
            <a:avLst/>
          </a:prstGeom>
          <a:noFill/>
          <a:ln>
            <a:noFill/>
          </a:ln>
        </p:spPr>
        <p:txBody>
          <a:bodyPr spcFirstLastPara="1" wrap="square" lIns="99025" tIns="49500" rIns="99025" bIns="49500"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s-ES" sz="1300" b="0" i="0" u="none" strike="noStrike" cap="none">
                <a:solidFill>
                  <a:schemeClr val="dk1"/>
                </a:solidFill>
                <a:latin typeface="Arial"/>
                <a:ea typeface="Arial"/>
                <a:cs typeface="Arial"/>
                <a:sym typeface="Arial"/>
              </a:rPr>
              <a:t>‹Nº›</a:t>
            </a:fld>
            <a:endParaRPr sz="13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hruhKnMNyq4&amp;feature=sha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youtu.be/mErDXwpYsxQ"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 name="Google Shape;100;p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encuesta</a:t>
            </a:r>
            <a:endParaRPr/>
          </a:p>
        </p:txBody>
      </p:sp>
      <p:sp>
        <p:nvSpPr>
          <p:cNvPr id="101" name="Google Shape;101;p1: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1</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p1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1: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rgbClr val="000000"/>
                </a:solidFill>
                <a:latin typeface="Arial"/>
                <a:ea typeface="Arial"/>
                <a:cs typeface="Arial"/>
                <a:sym typeface="Arial"/>
              </a:rPr>
              <a:t>11</a:t>
            </a:fld>
            <a:endParaRPr sz="1200" b="0" i="0" u="none" strike="noStrike" cap="none">
              <a:solidFill>
                <a:srgbClr val="000000"/>
              </a:solidFill>
              <a:latin typeface="Arial"/>
              <a:ea typeface="Arial"/>
              <a:cs typeface="Arial"/>
              <a:sym typeface="Arial"/>
            </a:endParaRPr>
          </a:p>
        </p:txBody>
      </p:sp>
      <p:sp>
        <p:nvSpPr>
          <p:cNvPr id="249" name="Google Shape;249;p1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0" name="Google Shape;250;p1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s-ES" sz="1200">
                <a:solidFill>
                  <a:srgbClr val="000000"/>
                </a:solidFill>
                <a:latin typeface="Arial"/>
                <a:ea typeface="Arial"/>
                <a:cs typeface="Arial"/>
                <a:sym typeface="Arial"/>
              </a:rPr>
              <a:t>(Confucio, </a:t>
            </a:r>
            <a:r>
              <a:rPr lang="es-ES" sz="1200" b="0" i="0" u="none" strike="noStrike" cap="none">
                <a:solidFill>
                  <a:srgbClr val="000000"/>
                </a:solidFill>
                <a:latin typeface="Arial"/>
                <a:ea typeface="Arial"/>
                <a:cs typeface="Arial"/>
                <a:sym typeface="Arial"/>
              </a:rPr>
              <a:t>Sun Tzu, L’Art de la Guerra)</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es-ES" sz="1200" b="1" i="0" u="none" strike="noStrike" cap="none">
                <a:solidFill>
                  <a:schemeClr val="dk1"/>
                </a:solidFill>
                <a:latin typeface="Calibri"/>
                <a:ea typeface="Calibri"/>
                <a:cs typeface="Calibri"/>
                <a:sym typeface="Calibri"/>
              </a:rPr>
              <a:t>Las teorías de liderazgo buscan explicar cómo y por qué ciertas personas se convierten en líderes.</a:t>
            </a:r>
            <a:r>
              <a:rPr lang="es-ES" sz="1200" b="0" i="0" u="none" strike="noStrike" cap="none">
                <a:solidFill>
                  <a:schemeClr val="dk1"/>
                </a:solidFill>
                <a:latin typeface="Calibri"/>
                <a:ea typeface="Calibri"/>
                <a:cs typeface="Calibri"/>
                <a:sym typeface="Calibri"/>
              </a:rPr>
              <a:t> Estas teorías suelen centrarse en las características de los líderes, pero algunas intentan identificar los comportamientos que las personas pueden adoptar para mejorar sus propias habilidades de liderazgo en diferentes situaciones.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Clr>
                <a:schemeClr val="dk1"/>
              </a:buClr>
              <a:buSzPts val="1200"/>
              <a:buFont typeface="Calibri"/>
              <a:buNone/>
            </a:pPr>
            <a:r>
              <a:rPr lang="es-ES"/>
              <a:t>Con las teorías del comportamiento, la creencia es que </a:t>
            </a:r>
            <a:r>
              <a:rPr lang="es-ES" b="1"/>
              <a:t>los líderes se forman o crean, con independencia de que nazcan con una características u otras.</a:t>
            </a:r>
            <a:r>
              <a:rPr lang="es-ES"/>
              <a:t> El liderazgo se aprendería a través de la observación y la enseñanza. Al igual que con otros comportamientos, se cree que el liderazgo también se puede aprender y desarrollar.</a:t>
            </a:r>
            <a:endParaRPr/>
          </a:p>
          <a:p>
            <a:pPr marL="0" lvl="0" indent="0" algn="l" rtl="0">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rgbClr val="595959"/>
              </a:buClr>
              <a:buSzPts val="1200"/>
              <a:buFont typeface="Calibri"/>
              <a:buNone/>
            </a:pPr>
            <a:r>
              <a:rPr lang="es-ES" sz="1200" b="1" cap="small">
                <a:solidFill>
                  <a:srgbClr val="595959"/>
                </a:solidFill>
                <a:latin typeface="Calibri"/>
                <a:ea typeface="Calibri"/>
                <a:cs typeface="Calibri"/>
                <a:sym typeface="Calibri"/>
              </a:rPr>
              <a:t>Teorías De Contingencias</a:t>
            </a:r>
            <a:endParaRPr sz="1200" b="1" cap="small">
              <a:solidFill>
                <a:srgbClr val="595959"/>
              </a:solidFill>
              <a:latin typeface="Calibri"/>
              <a:ea typeface="Calibri"/>
              <a:cs typeface="Calibri"/>
              <a:sym typeface="Calibri"/>
            </a:endParaRPr>
          </a:p>
          <a:p>
            <a:pPr marL="0" marR="0" lvl="0" indent="0" algn="l" rtl="0">
              <a:lnSpc>
                <a:spcPct val="100000"/>
              </a:lnSpc>
              <a:spcBef>
                <a:spcPts val="0"/>
              </a:spcBef>
              <a:spcAft>
                <a:spcPts val="0"/>
              </a:spcAft>
              <a:buClr>
                <a:srgbClr val="595959"/>
              </a:buClr>
              <a:buSzPts val="1200"/>
              <a:buFont typeface="Calibri"/>
              <a:buNone/>
            </a:pPr>
            <a:endParaRPr b="1" cap="small">
              <a:solidFill>
                <a:srgbClr val="595959"/>
              </a:solidFill>
            </a:endParaRPr>
          </a:p>
          <a:p>
            <a:pPr marL="0" marR="0" lvl="0" indent="0" algn="l" rtl="0">
              <a:lnSpc>
                <a:spcPct val="100000"/>
              </a:lnSpc>
              <a:spcBef>
                <a:spcPts val="0"/>
              </a:spcBef>
              <a:spcAft>
                <a:spcPts val="0"/>
              </a:spcAft>
              <a:buClr>
                <a:schemeClr val="dk1"/>
              </a:buClr>
              <a:buSzPts val="1200"/>
              <a:buFont typeface="Calibri"/>
              <a:buNone/>
            </a:pPr>
            <a:r>
              <a:rPr lang="es-ES" i="1">
                <a:solidFill>
                  <a:schemeClr val="dk1"/>
                </a:solidFill>
                <a:highlight>
                  <a:srgbClr val="FFFFFF"/>
                </a:highlight>
                <a:latin typeface="Calibri"/>
                <a:ea typeface="Calibri"/>
                <a:cs typeface="Calibri"/>
                <a:sym typeface="Calibri"/>
              </a:rPr>
              <a:t>No hay una forma más correcta de administrar la empresa, sino que esta depende directamente de las condiciones del ambiente en el que se desarrolla la propia organización.</a:t>
            </a:r>
            <a:endParaRPr i="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s-ES" sz="1200" b="1" i="0" u="none" strike="noStrike" cap="none">
                <a:solidFill>
                  <a:schemeClr val="dk1"/>
                </a:solidFill>
                <a:latin typeface="Calibri"/>
                <a:ea typeface="Calibri"/>
                <a:cs typeface="Calibri"/>
                <a:sym typeface="Calibri"/>
              </a:rPr>
              <a:t>Las teorías situacionales, como las teorías de contingencias, ven a los líderes adaptarse a la situación en la que se encuentran</a:t>
            </a:r>
            <a:r>
              <a:rPr lang="es-ES" sz="1200" b="0" i="0" u="none" strike="noStrike" cap="none">
                <a:solidFill>
                  <a:schemeClr val="dk1"/>
                </a:solidFill>
                <a:latin typeface="Calibri"/>
                <a:ea typeface="Calibri"/>
                <a:cs typeface="Calibri"/>
                <a:sym typeface="Calibri"/>
              </a:rPr>
              <a:t>. La diferencia es que se considera que el líder cambia su estilo de liderazgo de acuerdo con el cambio de situación.</a:t>
            </a:r>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600"/>
              </a:spcBef>
              <a:spcAft>
                <a:spcPts val="0"/>
              </a:spcAft>
              <a:buSzPts val="1400"/>
              <a:buNone/>
            </a:pPr>
            <a:endParaRPr/>
          </a:p>
        </p:txBody>
      </p:sp>
      <p:sp>
        <p:nvSpPr>
          <p:cNvPr id="293" name="Google Shape;293;p1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0fbd26a5e_0_7:notes"/>
          <p:cNvSpPr txBox="1">
            <a:spLocks noGrp="1"/>
          </p:cNvSpPr>
          <p:nvPr>
            <p:ph type="body" idx="1"/>
          </p:nvPr>
        </p:nvSpPr>
        <p:spPr>
          <a:xfrm>
            <a:off x="709930" y="4861441"/>
            <a:ext cx="5679300" cy="4605600"/>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08" name="Google Shape;308;g70fbd26a5e_0_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85725" lvl="1" indent="0" algn="l" rtl="0">
              <a:lnSpc>
                <a:spcPct val="110000"/>
              </a:lnSpc>
              <a:spcBef>
                <a:spcPts val="0"/>
              </a:spcBef>
              <a:spcAft>
                <a:spcPts val="0"/>
              </a:spcAft>
              <a:buClr>
                <a:srgbClr val="C00000"/>
              </a:buClr>
              <a:buSzPts val="1400"/>
              <a:buNone/>
            </a:pPr>
            <a:endParaRPr sz="2200">
              <a:solidFill>
                <a:srgbClr val="5081AA"/>
              </a:solidFill>
              <a:latin typeface="Arial"/>
              <a:ea typeface="Arial"/>
              <a:cs typeface="Arial"/>
              <a:sym typeface="Arial"/>
            </a:endParaRPr>
          </a:p>
          <a:p>
            <a:pPr marL="0" lvl="0" indent="0" algn="l" rtl="0">
              <a:lnSpc>
                <a:spcPct val="100000"/>
              </a:lnSpc>
              <a:spcBef>
                <a:spcPts val="600"/>
              </a:spcBef>
              <a:spcAft>
                <a:spcPts val="0"/>
              </a:spcAft>
              <a:buSzPts val="1400"/>
              <a:buNone/>
            </a:pPr>
            <a:endParaRPr b="0"/>
          </a:p>
          <a:p>
            <a:pPr marL="457200" marR="0" lvl="0" indent="-228600" algn="l" rtl="0">
              <a:lnSpc>
                <a:spcPct val="100000"/>
              </a:lnSpc>
              <a:spcBef>
                <a:spcPts val="0"/>
              </a:spcBef>
              <a:spcAft>
                <a:spcPts val="0"/>
              </a:spcAft>
              <a:buSzPts val="1400"/>
              <a:buNone/>
            </a:pPr>
            <a:br>
              <a:rPr lang="es-ES"/>
            </a:br>
            <a:endParaRPr/>
          </a:p>
        </p:txBody>
      </p:sp>
      <p:sp>
        <p:nvSpPr>
          <p:cNvPr id="330" name="Google Shape;330;p1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13: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340" name="Google Shape;340;p1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4: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85725" lvl="1" indent="0" algn="l" rtl="0">
              <a:lnSpc>
                <a:spcPct val="110000"/>
              </a:lnSpc>
              <a:spcBef>
                <a:spcPts val="0"/>
              </a:spcBef>
              <a:spcAft>
                <a:spcPts val="0"/>
              </a:spcAft>
              <a:buClr>
                <a:srgbClr val="C00000"/>
              </a:buClr>
              <a:buSzPts val="1400"/>
              <a:buNone/>
            </a:pPr>
            <a:endParaRPr sz="2200">
              <a:solidFill>
                <a:srgbClr val="5081AA"/>
              </a:solidFill>
              <a:latin typeface="Arial"/>
              <a:ea typeface="Arial"/>
              <a:cs typeface="Arial"/>
              <a:sym typeface="Arial"/>
            </a:endParaRPr>
          </a:p>
          <a:p>
            <a:pPr marL="0" lvl="0" indent="0" algn="l" rtl="0">
              <a:lnSpc>
                <a:spcPct val="100000"/>
              </a:lnSpc>
              <a:spcBef>
                <a:spcPts val="600"/>
              </a:spcBef>
              <a:spcAft>
                <a:spcPts val="0"/>
              </a:spcAft>
              <a:buSzPts val="1400"/>
              <a:buNone/>
            </a:pPr>
            <a:endParaRPr/>
          </a:p>
        </p:txBody>
      </p:sp>
      <p:sp>
        <p:nvSpPr>
          <p:cNvPr id="352" name="Google Shape;352;p1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363" name="Google Shape;363;p1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s-ES" sz="1200" b="0" i="0" u="none" strike="noStrike" cap="none">
                <a:solidFill>
                  <a:schemeClr val="dk1"/>
                </a:solidFill>
                <a:latin typeface="Calibri"/>
                <a:ea typeface="Calibri"/>
                <a:cs typeface="Calibri"/>
                <a:sym typeface="Calibri"/>
              </a:rPr>
              <a:t>Este modelo se basa en la decisión misma y se basa en la importancia y la urgencia de la toma de decisiones; cuando las decisiones son poco urgentes y delegables nos encontramos con el estilo participativo, cuando las decisiones son urgentes pero delegables el estilo es democrático, el estilo consultivo es propio de decisiones que competen a la dirección pero no son urgentes, el estilo autoritario se presenta cuando las decisiones competen al directivo pero también son urgentes. Cardona propone que el 80% de las acciones deben ser delegables y el 20% no delegable y el 80% de las acciones serian poco urgentes y el 20% urgentes.</a:t>
            </a:r>
            <a:br>
              <a:rPr lang="es-ES"/>
            </a:br>
            <a:br>
              <a:rPr lang="es-ES"/>
            </a:br>
            <a:br>
              <a:rPr lang="es-ES"/>
            </a:br>
            <a:endParaRPr/>
          </a:p>
        </p:txBody>
      </p:sp>
      <p:sp>
        <p:nvSpPr>
          <p:cNvPr id="379" name="Google Shape;379;p1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1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0" name="Google Shape;400;p18: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01" name="Google Shape;401;p18:notes"/>
          <p:cNvSpPr txBox="1">
            <a:spLocks noGrp="1"/>
          </p:cNvSpPr>
          <p:nvPr>
            <p:ph type="sldNum" idx="12"/>
          </p:nvPr>
        </p:nvSpPr>
        <p:spPr>
          <a:xfrm>
            <a:off x="4021294"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19</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115" name="Google Shape;115;p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2</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s-ES"/>
              <a:t>https://www.youtube.com/watch?v=hruhKnMNyq4&amp;feature=share</a:t>
            </a:r>
            <a:endParaRPr/>
          </a:p>
        </p:txBody>
      </p:sp>
      <p:sp>
        <p:nvSpPr>
          <p:cNvPr id="409" name="Google Shape;409;p1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2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s-ES" u="sng">
                <a:solidFill>
                  <a:schemeClr val="hlink"/>
                </a:solidFill>
                <a:hlinkClick r:id="rId3"/>
              </a:rPr>
              <a:t>https://www.youtube.com/watch?v=hruhKnMNyq4&amp;feature=share</a:t>
            </a:r>
            <a:endParaRPr/>
          </a:p>
        </p:txBody>
      </p:sp>
      <p:sp>
        <p:nvSpPr>
          <p:cNvPr id="420" name="Google Shape;420;p2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2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s-ES"/>
              <a:t>https://www.youtube.com/watch?v=nWecIwtN2ho&amp;t=576s</a:t>
            </a:r>
            <a:endParaRPr/>
          </a:p>
        </p:txBody>
      </p:sp>
      <p:sp>
        <p:nvSpPr>
          <p:cNvPr id="432" name="Google Shape;432;p2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51" name="Google Shape;451;p2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3: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2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2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24: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7" name="Google Shape;487;p24:notes"/>
          <p:cNvSpPr txBox="1">
            <a:spLocks noGrp="1"/>
          </p:cNvSpPr>
          <p:nvPr>
            <p:ph type="sldNum" idx="12"/>
          </p:nvPr>
        </p:nvSpPr>
        <p:spPr>
          <a:xfrm>
            <a:off x="4021294"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25</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495" name="Google Shape;495;p2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2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90000"/>
              </a:lnSpc>
              <a:spcBef>
                <a:spcPts val="0"/>
              </a:spcBef>
              <a:spcAft>
                <a:spcPts val="0"/>
              </a:spcAft>
              <a:buClr>
                <a:schemeClr val="dk1"/>
              </a:buClr>
              <a:buSzPts val="2800"/>
              <a:buFont typeface="Calibri"/>
              <a:buNone/>
            </a:pPr>
            <a:r>
              <a:rPr lang="es-ES" b="1" u="sng">
                <a:solidFill>
                  <a:schemeClr val="hlink"/>
                </a:solidFill>
                <a:hlinkClick r:id="rId3"/>
              </a:rPr>
              <a:t>http://youtu.be/mErDXwpYsxQ</a:t>
            </a:r>
            <a:r>
              <a:rPr lang="es-ES" b="1"/>
              <a:t> </a:t>
            </a:r>
            <a:endParaRPr/>
          </a:p>
        </p:txBody>
      </p:sp>
      <p:sp>
        <p:nvSpPr>
          <p:cNvPr id="517" name="Google Shape;517;p2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p2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r>
              <a:rPr lang="es-ES"/>
              <a:t>Una persona puede estar satisfecha con su trabajo e insatisfecha simultáneamente.</a:t>
            </a:r>
            <a:endParaRPr/>
          </a:p>
          <a:p>
            <a:pPr marL="0" lvl="0" indent="0" algn="l" rtl="0">
              <a:lnSpc>
                <a:spcPct val="100000"/>
              </a:lnSpc>
              <a:spcBef>
                <a:spcPts val="0"/>
              </a:spcBef>
              <a:spcAft>
                <a:spcPts val="0"/>
              </a:spcAft>
              <a:buSzPts val="1400"/>
              <a:buNone/>
            </a:pPr>
            <a:r>
              <a:rPr lang="es-ES"/>
              <a:t>Actuar sobre factores de higiene no ataca a la raíz del problema. Solo puede reducir temporalmente la insatisfacción, pero no motiva, es algo a corto plazo.</a:t>
            </a:r>
            <a:endParaRPr/>
          </a:p>
          <a:p>
            <a:pPr marL="0" lvl="0" indent="0" algn="l" rtl="0">
              <a:lnSpc>
                <a:spcPct val="100000"/>
              </a:lnSpc>
              <a:spcBef>
                <a:spcPts val="0"/>
              </a:spcBef>
              <a:spcAft>
                <a:spcPts val="0"/>
              </a:spcAft>
              <a:buSzPts val="1400"/>
              <a:buNone/>
            </a:pPr>
            <a:r>
              <a:rPr lang="es-ES"/>
              <a:t>Actuar sobre factores motivadores son intervenciones que pueden orientarse al largo plazo.</a:t>
            </a:r>
            <a:endParaRPr/>
          </a:p>
          <a:p>
            <a:pPr marL="0" lvl="0" indent="0" algn="l" rtl="0">
              <a:lnSpc>
                <a:spcPct val="100000"/>
              </a:lnSpc>
              <a:spcBef>
                <a:spcPts val="0"/>
              </a:spcBef>
              <a:spcAft>
                <a:spcPts val="0"/>
              </a:spcAft>
              <a:buSzPts val="1400"/>
              <a:buNone/>
            </a:pPr>
            <a:r>
              <a:rPr lang="es-ES"/>
              <a:t>El rediseño de puestos de trabajo debe considerar los factores motivadores.</a:t>
            </a:r>
            <a:endParaRPr/>
          </a:p>
        </p:txBody>
      </p:sp>
      <p:sp>
        <p:nvSpPr>
          <p:cNvPr id="536" name="Google Shape;536;p2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5" name="Google Shape;545;p28: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546" name="Google Shape;546;p28:notes"/>
          <p:cNvSpPr txBox="1">
            <a:spLocks noGrp="1"/>
          </p:cNvSpPr>
          <p:nvPr>
            <p:ph type="sldNum" idx="12"/>
          </p:nvPr>
        </p:nvSpPr>
        <p:spPr>
          <a:xfrm>
            <a:off x="4021294" y="9721106"/>
            <a:ext cx="3076500" cy="511800"/>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29</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28" name="Google Shape;128;p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576" name="Google Shape;576;p3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2" name="Google Shape;582;p31: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583" name="Google Shape;583;p31:notes"/>
          <p:cNvSpPr txBox="1">
            <a:spLocks noGrp="1"/>
          </p:cNvSpPr>
          <p:nvPr>
            <p:ph type="sldNum" idx="12"/>
          </p:nvPr>
        </p:nvSpPr>
        <p:spPr>
          <a:xfrm>
            <a:off x="4021294" y="9721106"/>
            <a:ext cx="3076500" cy="511800"/>
          </a:xfrm>
          <a:prstGeom prst="rect">
            <a:avLst/>
          </a:prstGeom>
          <a:noFill/>
          <a:ln>
            <a:noFill/>
          </a:ln>
        </p:spPr>
        <p:txBody>
          <a:bodyPr spcFirstLastPara="1" wrap="square" lIns="99025" tIns="49500" rIns="99025" bIns="495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s-E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0" name="Google Shape;600;p3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01" name="Google Shape;601;p32: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32</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3" name="Google Shape;613;p3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14" name="Google Shape;614;p33: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33</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2" name="Google Shape;622;p34: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r>
              <a:rPr lang="es-ES" sz="1100" b="1">
                <a:latin typeface="Arial"/>
                <a:ea typeface="Arial"/>
                <a:cs typeface="Arial"/>
                <a:sym typeface="Arial"/>
              </a:rPr>
              <a:t>Paralinguísticos = Intensidad</a:t>
            </a:r>
            <a:r>
              <a:rPr lang="es-ES" sz="1100">
                <a:latin typeface="Arial"/>
                <a:ea typeface="Arial"/>
                <a:cs typeface="Arial"/>
                <a:sym typeface="Arial"/>
              </a:rPr>
              <a:t> o </a:t>
            </a:r>
            <a:r>
              <a:rPr lang="es-ES" sz="1100" b="1">
                <a:latin typeface="Arial"/>
                <a:ea typeface="Arial"/>
                <a:cs typeface="Arial"/>
                <a:sym typeface="Arial"/>
              </a:rPr>
              <a:t>volumen de la voz, Velocidad de emisión de los enunciados</a:t>
            </a:r>
            <a:r>
              <a:rPr lang="es-ES" sz="1100">
                <a:latin typeface="Arial"/>
                <a:ea typeface="Arial"/>
                <a:cs typeface="Arial"/>
                <a:sym typeface="Arial"/>
              </a:rPr>
              <a:t>, </a:t>
            </a:r>
            <a:r>
              <a:rPr lang="es-ES" sz="1100" b="1">
                <a:latin typeface="Arial"/>
                <a:ea typeface="Arial"/>
                <a:cs typeface="Arial"/>
                <a:sym typeface="Arial"/>
              </a:rPr>
              <a:t>Tono, variantes y matices de la entonación y duración silábica, Volumen, Llanto</a:t>
            </a:r>
            <a:r>
              <a:rPr lang="es-ES" sz="1100">
                <a:latin typeface="Arial"/>
                <a:ea typeface="Arial"/>
                <a:cs typeface="Arial"/>
                <a:sym typeface="Arial"/>
              </a:rPr>
              <a:t>, </a:t>
            </a:r>
            <a:r>
              <a:rPr lang="es-ES" sz="1100" b="1">
                <a:latin typeface="Arial"/>
                <a:ea typeface="Arial"/>
                <a:cs typeface="Arial"/>
                <a:sym typeface="Arial"/>
              </a:rPr>
              <a:t>risa</a:t>
            </a:r>
            <a:r>
              <a:rPr lang="es-ES" sz="1100">
                <a:latin typeface="Arial"/>
                <a:ea typeface="Arial"/>
                <a:cs typeface="Arial"/>
                <a:sym typeface="Arial"/>
              </a:rPr>
              <a:t>, </a:t>
            </a:r>
            <a:r>
              <a:rPr lang="es-ES" sz="1100" b="1">
                <a:latin typeface="Arial"/>
                <a:ea typeface="Arial"/>
                <a:cs typeface="Arial"/>
                <a:sym typeface="Arial"/>
              </a:rPr>
              <a:t>ritmo</a:t>
            </a:r>
            <a:r>
              <a:rPr lang="es-ES" sz="1100">
                <a:latin typeface="Arial"/>
                <a:ea typeface="Arial"/>
                <a:cs typeface="Arial"/>
                <a:sym typeface="Arial"/>
              </a:rPr>
              <a:t>, </a:t>
            </a:r>
            <a:r>
              <a:rPr lang="es-ES" sz="1100" b="1">
                <a:latin typeface="Arial"/>
                <a:ea typeface="Arial"/>
                <a:cs typeface="Arial"/>
                <a:sym typeface="Arial"/>
              </a:rPr>
              <a:t>fluidez</a:t>
            </a:r>
            <a:r>
              <a:rPr lang="es-ES" sz="1100">
                <a:latin typeface="Arial"/>
                <a:ea typeface="Arial"/>
                <a:cs typeface="Arial"/>
                <a:sym typeface="Arial"/>
              </a:rPr>
              <a:t>, </a:t>
            </a:r>
            <a:r>
              <a:rPr lang="es-ES" sz="1100" b="1">
                <a:latin typeface="Arial"/>
                <a:ea typeface="Arial"/>
                <a:cs typeface="Arial"/>
                <a:sym typeface="Arial"/>
              </a:rPr>
              <a:t>grito</a:t>
            </a:r>
            <a:r>
              <a:rPr lang="es-ES" sz="1100">
                <a:latin typeface="Arial"/>
                <a:ea typeface="Arial"/>
                <a:cs typeface="Arial"/>
                <a:sym typeface="Arial"/>
              </a:rPr>
              <a:t>, </a:t>
            </a:r>
            <a:r>
              <a:rPr lang="es-ES" sz="1100" b="1">
                <a:latin typeface="Arial"/>
                <a:ea typeface="Arial"/>
                <a:cs typeface="Arial"/>
                <a:sym typeface="Arial"/>
              </a:rPr>
              <a:t>suspiro</a:t>
            </a:r>
            <a:r>
              <a:rPr lang="es-ES" sz="1100">
                <a:latin typeface="Arial"/>
                <a:ea typeface="Arial"/>
                <a:cs typeface="Arial"/>
                <a:sym typeface="Arial"/>
              </a:rPr>
              <a:t>, </a:t>
            </a:r>
            <a:r>
              <a:rPr lang="es-ES" sz="1100" b="1">
                <a:latin typeface="Arial"/>
                <a:ea typeface="Arial"/>
                <a:cs typeface="Arial"/>
                <a:sym typeface="Arial"/>
              </a:rPr>
              <a:t>tos</a:t>
            </a:r>
            <a:r>
              <a:rPr lang="es-ES" sz="1100">
                <a:latin typeface="Arial"/>
                <a:ea typeface="Arial"/>
                <a:cs typeface="Arial"/>
                <a:sym typeface="Arial"/>
              </a:rPr>
              <a:t>, </a:t>
            </a:r>
            <a:r>
              <a:rPr lang="es-ES" sz="1100" b="1">
                <a:latin typeface="Arial"/>
                <a:ea typeface="Arial"/>
                <a:cs typeface="Arial"/>
                <a:sym typeface="Arial"/>
              </a:rPr>
              <a:t>jadeo</a:t>
            </a:r>
            <a:r>
              <a:rPr lang="es-ES" sz="1100">
                <a:latin typeface="Arial"/>
                <a:ea typeface="Arial"/>
                <a:cs typeface="Arial"/>
                <a:sym typeface="Arial"/>
              </a:rPr>
              <a:t>, </a:t>
            </a:r>
            <a:r>
              <a:rPr lang="es-ES" sz="1100" b="1">
                <a:latin typeface="Arial"/>
                <a:ea typeface="Arial"/>
                <a:cs typeface="Arial"/>
                <a:sym typeface="Arial"/>
              </a:rPr>
              <a:t>bostezo</a:t>
            </a:r>
            <a:r>
              <a:rPr lang="es-ES" sz="1100">
                <a:latin typeface="Arial"/>
                <a:ea typeface="Arial"/>
                <a:cs typeface="Arial"/>
                <a:sym typeface="Arial"/>
              </a:rPr>
              <a:t>, </a:t>
            </a:r>
            <a:r>
              <a:rPr lang="es-ES" sz="1100" b="1">
                <a:latin typeface="Arial"/>
                <a:ea typeface="Arial"/>
                <a:cs typeface="Arial"/>
                <a:sym typeface="Arial"/>
              </a:rPr>
              <a:t>carraspeo</a:t>
            </a:r>
            <a:r>
              <a:rPr lang="es-ES" sz="1100">
                <a:latin typeface="Arial"/>
                <a:ea typeface="Arial"/>
                <a:cs typeface="Arial"/>
                <a:sym typeface="Arial"/>
              </a:rPr>
              <a:t>, </a:t>
            </a:r>
            <a:r>
              <a:rPr lang="es-ES" sz="1100" b="1">
                <a:latin typeface="Arial"/>
                <a:ea typeface="Arial"/>
                <a:cs typeface="Arial"/>
                <a:sym typeface="Arial"/>
              </a:rPr>
              <a:t>silencios</a:t>
            </a:r>
            <a:r>
              <a:rPr lang="es-ES" sz="1100">
                <a:latin typeface="Arial"/>
                <a:ea typeface="Arial"/>
                <a:cs typeface="Arial"/>
                <a:sym typeface="Arial"/>
              </a:rPr>
              <a:t>, </a:t>
            </a:r>
            <a:r>
              <a:rPr lang="es-ES" sz="1100" b="1">
                <a:latin typeface="Arial"/>
                <a:ea typeface="Arial"/>
                <a:cs typeface="Arial"/>
                <a:sym typeface="Arial"/>
              </a:rPr>
              <a:t>control de órganos respiratorios y articulatorios</a:t>
            </a:r>
            <a:r>
              <a:rPr lang="es-ES" sz="1100">
                <a:latin typeface="Arial"/>
                <a:ea typeface="Arial"/>
                <a:cs typeface="Arial"/>
                <a:sym typeface="Arial"/>
              </a:rPr>
              <a:t>...</a:t>
            </a:r>
            <a:endParaRPr sz="1200" b="0" i="0" u="none" strike="noStrike" cap="none">
              <a:solidFill>
                <a:schemeClr val="dk1"/>
              </a:solidFill>
              <a:latin typeface="Calibri"/>
              <a:ea typeface="Calibri"/>
              <a:cs typeface="Calibri"/>
              <a:sym typeface="Calibri"/>
            </a:endParaRPr>
          </a:p>
        </p:txBody>
      </p:sp>
      <p:sp>
        <p:nvSpPr>
          <p:cNvPr id="623" name="Google Shape;623;p34: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34</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3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p35: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638" name="Google Shape;638;p35: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b="0" i="0" u="none" strike="noStrike" cap="none">
                <a:solidFill>
                  <a:schemeClr val="dk1"/>
                </a:solidFill>
                <a:latin typeface="Arial"/>
                <a:ea typeface="Arial"/>
                <a:cs typeface="Arial"/>
                <a:sym typeface="Arial"/>
              </a:rPr>
              <a:t>35</a:t>
            </a:fld>
            <a:endParaRPr sz="13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36: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p3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37: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687" name="Google Shape;687;p3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38: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p3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39:notes"/>
          <p:cNvSpPr txBox="1">
            <a:spLocks noGrp="1"/>
          </p:cNvSpPr>
          <p:nvPr>
            <p:ph type="body" idx="1"/>
          </p:nvPr>
        </p:nvSpPr>
        <p:spPr>
          <a:xfrm>
            <a:off x="709930" y="4861441"/>
            <a:ext cx="5679300" cy="4605600"/>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3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4: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37" name="Google Shape;137;p4: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0: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20" name="Google Shape;720;p40: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1: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41: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42: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747" name="Google Shape;747;p42: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43: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9" name="Google Shape;759;p43: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marR="0" lvl="0" indent="0" algn="l" rtl="0">
              <a:lnSpc>
                <a:spcPct val="100000"/>
              </a:lnSpc>
              <a:spcBef>
                <a:spcPts val="0"/>
              </a:spcBef>
              <a:spcAft>
                <a:spcPts val="0"/>
              </a:spcAft>
              <a:buSzPts val="1400"/>
              <a:buNone/>
            </a:pPr>
            <a:r>
              <a:rPr lang="es-ES"/>
              <a:t>https://www.ted.com/talks/melissa_marshall_talk_nerdy_to_me?language=es</a:t>
            </a:r>
            <a:endParaRPr sz="1200" b="0" i="0" u="none" strike="noStrike" cap="none">
              <a:solidFill>
                <a:schemeClr val="dk1"/>
              </a:solidFill>
              <a:latin typeface="Calibri"/>
              <a:ea typeface="Calibri"/>
              <a:cs typeface="Calibri"/>
              <a:sym typeface="Calibri"/>
            </a:endParaRPr>
          </a:p>
        </p:txBody>
      </p:sp>
      <p:sp>
        <p:nvSpPr>
          <p:cNvPr id="760" name="Google Shape;760;p43: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marR="0" lvl="0" indent="0" algn="r" rtl="0">
              <a:lnSpc>
                <a:spcPct val="100000"/>
              </a:lnSpc>
              <a:spcBef>
                <a:spcPts val="0"/>
              </a:spcBef>
              <a:spcAft>
                <a:spcPts val="0"/>
              </a:spcAft>
              <a:buSzPts val="1300"/>
              <a:buNone/>
            </a:pPr>
            <a:fld id="{00000000-1234-1234-1234-123412341234}" type="slidenum">
              <a:rPr lang="es-ES" sz="1300">
                <a:solidFill>
                  <a:schemeClr val="dk1"/>
                </a:solidFill>
                <a:latin typeface="Arial"/>
                <a:ea typeface="Arial"/>
                <a:cs typeface="Arial"/>
                <a:sym typeface="Arial"/>
              </a:rPr>
              <a:t>43</a:t>
            </a:fld>
            <a:endParaRPr sz="13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48" name="Google Shape;148;p5: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6: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62" name="Google Shape;162;p6: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7:notes"/>
          <p:cNvSpPr txBox="1">
            <a:spLocks noGrp="1"/>
          </p:cNvSpPr>
          <p:nvPr>
            <p:ph type="body" idx="1"/>
          </p:nvPr>
        </p:nvSpPr>
        <p:spPr>
          <a:xfrm>
            <a:off x="709930" y="4861441"/>
            <a:ext cx="5679440" cy="4605576"/>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82" name="Google Shape;182;p7: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8: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9:notes"/>
          <p:cNvSpPr txBox="1">
            <a:spLocks noGrp="1"/>
          </p:cNvSpPr>
          <p:nvPr>
            <p:ph type="sldNum" idx="12"/>
          </p:nvPr>
        </p:nvSpPr>
        <p:spPr>
          <a:xfrm>
            <a:off x="4021294" y="9721106"/>
            <a:ext cx="3076363" cy="511731"/>
          </a:xfrm>
          <a:prstGeom prst="rect">
            <a:avLst/>
          </a:prstGeom>
          <a:noFill/>
          <a:ln>
            <a:noFill/>
          </a:ln>
        </p:spPr>
        <p:txBody>
          <a:bodyPr spcFirstLastPara="1" wrap="square" lIns="99025" tIns="49500" rIns="99025" bIns="49500" anchor="b" anchorCtr="0">
            <a:noAutofit/>
          </a:bodyPr>
          <a:lstStyle/>
          <a:p>
            <a:pPr marL="0" lvl="0" indent="0" algn="l" rtl="0">
              <a:lnSpc>
                <a:spcPct val="100000"/>
              </a:lnSpc>
              <a:spcBef>
                <a:spcPts val="0"/>
              </a:spcBef>
              <a:spcAft>
                <a:spcPts val="0"/>
              </a:spcAft>
              <a:buNone/>
            </a:pPr>
            <a:fld id="{00000000-1234-1234-1234-123412341234}" type="slidenum">
              <a:rPr lang="es-ES"/>
              <a:t>9</a:t>
            </a:fld>
            <a:endParaRPr/>
          </a:p>
        </p:txBody>
      </p:sp>
      <p:sp>
        <p:nvSpPr>
          <p:cNvPr id="205" name="Google Shape;205;p9:notes"/>
          <p:cNvSpPr>
            <a:spLocks noGrp="1" noRot="1" noChangeAspect="1"/>
          </p:cNvSpPr>
          <p:nvPr>
            <p:ph type="sldImg" idx="2"/>
          </p:nvPr>
        </p:nvSpPr>
        <p:spPr>
          <a:xfrm>
            <a:off x="992188" y="768350"/>
            <a:ext cx="5114925" cy="383698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6" name="Google Shape;206;p9:notes"/>
          <p:cNvSpPr txBox="1">
            <a:spLocks noGrp="1"/>
          </p:cNvSpPr>
          <p:nvPr>
            <p:ph type="body" idx="1"/>
          </p:nvPr>
        </p:nvSpPr>
        <p:spPr>
          <a:xfrm>
            <a:off x="709930" y="4861441"/>
            <a:ext cx="5679440" cy="4605576"/>
          </a:xfrm>
          <a:prstGeom prst="rect">
            <a:avLst/>
          </a:prstGeom>
          <a:noFill/>
          <a:ln>
            <a:noFill/>
          </a:ln>
        </p:spPr>
        <p:txBody>
          <a:bodyPr spcFirstLastPara="1" wrap="square" lIns="99025" tIns="49500" rIns="99025" bIns="49500" anchor="t" anchorCtr="0">
            <a:noAutofit/>
          </a:bodyPr>
          <a:lstStyle/>
          <a:p>
            <a:pPr marL="457200" marR="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marR="0" lvl="0" algn="ctr">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2" name="Google Shape;22;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marR="0" lvl="0" algn="ctr">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R="0" lvl="1" algn="ctr">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R="0" lvl="2" algn="ctr">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R="0" lvl="3"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R="0" lvl="4"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R="0" lvl="5"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3" name="Google Shape;23;p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1" name="Google Shape;81;p12"/>
          <p:cNvSpPr>
            <a:spLocks noGrp="1"/>
          </p:cNvSpPr>
          <p:nvPr>
            <p:ph type="pic" idx="2"/>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body" idx="1"/>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4" name="Google Shape;84;p12"/>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5" name="Google Shape;85;p1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3"/>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8" name="Google Shape;88;p13"/>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9" name="Google Shape;89;p1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0" name="Google Shape;90;p1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1" name="Google Shape;91;p1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94" name="Google Shape;94;p14"/>
          <p:cNvSpPr txBox="1">
            <a:spLocks noGrp="1"/>
          </p:cNvSpPr>
          <p:nvPr>
            <p:ph type="body" idx="1"/>
          </p:nvPr>
        </p:nvSpPr>
        <p:spPr>
          <a:xfrm rot="5400000">
            <a:off x="623093" y="370681"/>
            <a:ext cx="5811838" cy="5800725"/>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5" name="Google Shape;95;p1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6" name="Google Shape;96;p1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7" name="Google Shape;97;p1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Google Shape;27;p3"/>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b="0" i="0" u="none" strike="noStrike" cap="none">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8" name="Google Shape;28;p3"/>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29"/>
        <p:cNvGrpSpPr/>
        <p:nvPr/>
      </p:nvGrpSpPr>
      <p:grpSpPr>
        <a:xfrm>
          <a:off x="0" y="0"/>
          <a:ext cx="0" cy="0"/>
          <a:chOff x="0" y="0"/>
          <a:chExt cx="0" cy="0"/>
        </a:xfrm>
      </p:grpSpPr>
      <p:sp>
        <p:nvSpPr>
          <p:cNvPr id="30" name="Google Shape;30;p4"/>
          <p:cNvSpPr txBox="1">
            <a:spLocks noGrp="1"/>
          </p:cNvSpPr>
          <p:nvPr>
            <p:ph type="body" idx="1"/>
          </p:nvPr>
        </p:nvSpPr>
        <p:spPr>
          <a:xfrm>
            <a:off x="1187624" y="1628800"/>
            <a:ext cx="8229600" cy="4525963"/>
          </a:xfrm>
          <a:prstGeom prst="rect">
            <a:avLst/>
          </a:prstGeom>
          <a:noFill/>
          <a:ln>
            <a:noFill/>
          </a:ln>
        </p:spPr>
        <p:txBody>
          <a:bodyPr spcFirstLastPara="1" wrap="square" lIns="91425" tIns="45700" rIns="91425" bIns="45700" anchor="t" anchorCtr="0">
            <a:noAutofit/>
          </a:bodyPr>
          <a:lstStyle>
            <a:lvl1pPr marL="457200" lvl="0" indent="-361950" algn="l">
              <a:lnSpc>
                <a:spcPct val="90000"/>
              </a:lnSpc>
              <a:spcBef>
                <a:spcPts val="750"/>
              </a:spcBef>
              <a:spcAft>
                <a:spcPts val="0"/>
              </a:spcAft>
              <a:buSzPts val="2100"/>
              <a:buChar char="•"/>
              <a:defRPr>
                <a:solidFill>
                  <a:srgbClr val="003366"/>
                </a:solidFill>
                <a:latin typeface="Arial"/>
                <a:ea typeface="Arial"/>
                <a:cs typeface="Arial"/>
                <a:sym typeface="Arial"/>
              </a:defRPr>
            </a:lvl1pPr>
            <a:lvl2pPr marL="914400" lvl="1" indent="-342900" algn="l">
              <a:lnSpc>
                <a:spcPct val="90000"/>
              </a:lnSpc>
              <a:spcBef>
                <a:spcPts val="375"/>
              </a:spcBef>
              <a:spcAft>
                <a:spcPts val="0"/>
              </a:spcAft>
              <a:buSzPts val="1800"/>
              <a:buChar char="•"/>
              <a:defRPr>
                <a:solidFill>
                  <a:srgbClr val="003366"/>
                </a:solidFill>
                <a:latin typeface="Arial"/>
                <a:ea typeface="Arial"/>
                <a:cs typeface="Arial"/>
                <a:sym typeface="Arial"/>
              </a:defRPr>
            </a:lvl2pPr>
            <a:lvl3pPr marL="1371600" lvl="2" indent="-323850" algn="l">
              <a:lnSpc>
                <a:spcPct val="90000"/>
              </a:lnSpc>
              <a:spcBef>
                <a:spcPts val="375"/>
              </a:spcBef>
              <a:spcAft>
                <a:spcPts val="0"/>
              </a:spcAft>
              <a:buSzPts val="1500"/>
              <a:buChar char="•"/>
              <a:defRPr>
                <a:solidFill>
                  <a:srgbClr val="003366"/>
                </a:solidFill>
                <a:latin typeface="Arial"/>
                <a:ea typeface="Arial"/>
                <a:cs typeface="Arial"/>
                <a:sym typeface="Arial"/>
              </a:defRPr>
            </a:lvl3pPr>
            <a:lvl4pPr marL="1828800" lvl="3" indent="-314325" algn="l">
              <a:lnSpc>
                <a:spcPct val="90000"/>
              </a:lnSpc>
              <a:spcBef>
                <a:spcPts val="375"/>
              </a:spcBef>
              <a:spcAft>
                <a:spcPts val="0"/>
              </a:spcAft>
              <a:buSzPts val="1350"/>
              <a:buChar char="•"/>
              <a:defRPr>
                <a:solidFill>
                  <a:srgbClr val="003366"/>
                </a:solidFill>
                <a:latin typeface="Arial"/>
                <a:ea typeface="Arial"/>
                <a:cs typeface="Arial"/>
                <a:sym typeface="Arial"/>
              </a:defRPr>
            </a:lvl4pPr>
            <a:lvl5pPr marL="2286000" lvl="4" indent="-314325" algn="l">
              <a:lnSpc>
                <a:spcPct val="90000"/>
              </a:lnSpc>
              <a:spcBef>
                <a:spcPts val="375"/>
              </a:spcBef>
              <a:spcAft>
                <a:spcPts val="0"/>
              </a:spcAft>
              <a:buSzPts val="1350"/>
              <a:buChar char="•"/>
              <a:defRPr>
                <a:solidFill>
                  <a:srgbClr val="003366"/>
                </a:solidFill>
                <a:latin typeface="Arial"/>
                <a:ea typeface="Arial"/>
                <a:cs typeface="Arial"/>
                <a:sym typeface="Arial"/>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
        <p:nvSpPr>
          <p:cNvPr id="31" name="Google Shape;31;p4"/>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SzPts val="900"/>
              <a:buNone/>
              <a:defRPr/>
            </a:lvl1pPr>
            <a:lvl2pPr marL="0" marR="0" lvl="1" indent="0" algn="r">
              <a:lnSpc>
                <a:spcPct val="100000"/>
              </a:lnSpc>
              <a:spcBef>
                <a:spcPts val="0"/>
              </a:spcBef>
              <a:spcAft>
                <a:spcPts val="0"/>
              </a:spcAft>
              <a:buSzPts val="900"/>
              <a:buNone/>
              <a:defRPr/>
            </a:lvl2pPr>
            <a:lvl3pPr marL="0" marR="0" lvl="2" indent="0" algn="r">
              <a:lnSpc>
                <a:spcPct val="100000"/>
              </a:lnSpc>
              <a:spcBef>
                <a:spcPts val="0"/>
              </a:spcBef>
              <a:spcAft>
                <a:spcPts val="0"/>
              </a:spcAft>
              <a:buSzPts val="900"/>
              <a:buNone/>
              <a:defRPr/>
            </a:lvl3pPr>
            <a:lvl4pPr marL="0" marR="0" lvl="3" indent="0" algn="r">
              <a:lnSpc>
                <a:spcPct val="100000"/>
              </a:lnSpc>
              <a:spcBef>
                <a:spcPts val="0"/>
              </a:spcBef>
              <a:spcAft>
                <a:spcPts val="0"/>
              </a:spcAft>
              <a:buSzPts val="900"/>
              <a:buNone/>
              <a:defRPr/>
            </a:lvl4pPr>
            <a:lvl5pPr marL="0" marR="0" lvl="4" indent="0" algn="r">
              <a:lnSpc>
                <a:spcPct val="100000"/>
              </a:lnSpc>
              <a:spcBef>
                <a:spcPts val="0"/>
              </a:spcBef>
              <a:spcAft>
                <a:spcPts val="0"/>
              </a:spcAft>
              <a:buSzPts val="900"/>
              <a:buNone/>
              <a:defRPr/>
            </a:lvl5pPr>
            <a:lvl6pPr marL="0" marR="0" lvl="5" indent="0" algn="r">
              <a:lnSpc>
                <a:spcPct val="100000"/>
              </a:lnSpc>
              <a:spcBef>
                <a:spcPts val="0"/>
              </a:spcBef>
              <a:spcAft>
                <a:spcPts val="0"/>
              </a:spcAft>
              <a:buSzPts val="900"/>
              <a:buNone/>
              <a:defRPr/>
            </a:lvl6pPr>
            <a:lvl7pPr marL="0" marR="0" lvl="6" indent="0" algn="r">
              <a:lnSpc>
                <a:spcPct val="100000"/>
              </a:lnSpc>
              <a:spcBef>
                <a:spcPts val="0"/>
              </a:spcBef>
              <a:spcAft>
                <a:spcPts val="0"/>
              </a:spcAft>
              <a:buSzPts val="900"/>
              <a:buNone/>
              <a:defRPr/>
            </a:lvl7pPr>
            <a:lvl8pPr marL="0" marR="0" lvl="7" indent="0" algn="r">
              <a:lnSpc>
                <a:spcPct val="100000"/>
              </a:lnSpc>
              <a:spcBef>
                <a:spcPts val="0"/>
              </a:spcBef>
              <a:spcAft>
                <a:spcPts val="0"/>
              </a:spcAft>
              <a:buSzPts val="900"/>
              <a:buNone/>
              <a:defRPr/>
            </a:lvl8pPr>
            <a:lvl9pPr marL="0" marR="0" lvl="8" indent="0" algn="r">
              <a:lnSpc>
                <a:spcPct val="100000"/>
              </a:lnSpc>
              <a:spcBef>
                <a:spcPts val="0"/>
              </a:spcBef>
              <a:spcAft>
                <a:spcPts val="0"/>
              </a:spcAft>
              <a:buSzPts val="900"/>
              <a:buNone/>
              <a:defRPr/>
            </a:lvl9pPr>
          </a:lstStyle>
          <a:p>
            <a:pPr marL="0" lvl="0" indent="0" algn="r" rtl="0">
              <a:spcBef>
                <a:spcPts val="0"/>
              </a:spcBef>
              <a:spcAft>
                <a:spcPts val="0"/>
              </a:spcAft>
              <a:buNone/>
            </a:pPr>
            <a:fld id="{00000000-1234-1234-1234-123412341234}" type="slidenum">
              <a:rPr lang="es-ES"/>
              <a:t>‹Nº›</a:t>
            </a:fld>
            <a:endParaRPr/>
          </a:p>
        </p:txBody>
      </p:sp>
      <p:sp>
        <p:nvSpPr>
          <p:cNvPr id="34" name="Google Shape;34;p4"/>
          <p:cNvSpPr txBox="1">
            <a:spLocks noGrp="1"/>
          </p:cNvSpPr>
          <p:nvPr>
            <p:ph type="title"/>
          </p:nvPr>
        </p:nvSpPr>
        <p:spPr>
          <a:xfrm>
            <a:off x="1115616" y="980728"/>
            <a:ext cx="7571184" cy="43691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3300"/>
              <a:buNone/>
              <a:defRPr sz="3600" b="1">
                <a:solidFill>
                  <a:srgbClr val="A50021"/>
                </a:solidFill>
                <a:latin typeface="Arial Rounded"/>
                <a:ea typeface="Arial Rounded"/>
                <a:cs typeface="Arial Rounded"/>
                <a:sym typeface="Arial Round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ólo el título">
  <p:cSld name="1_Sólo el título">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1115616" y="908720"/>
            <a:ext cx="7897416" cy="11430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3300"/>
              <a:buNone/>
              <a:defRPr sz="3600" b="1">
                <a:solidFill>
                  <a:srgbClr val="A50021"/>
                </a:solidFill>
                <a:latin typeface="Arial Rounded"/>
                <a:ea typeface="Arial Rounded"/>
                <a:cs typeface="Arial Rounded"/>
                <a:sym typeface="Arial Rounde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1pPr>
            <a:lvl2pPr marL="0" lvl="1"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2pPr>
            <a:lvl3pPr marL="0" lvl="2"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3pPr>
            <a:lvl4pPr marL="0" lvl="3"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4pPr>
            <a:lvl5pPr marL="0" lvl="4"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5pPr>
            <a:lvl6pPr marL="0" lvl="5"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6pPr>
            <a:lvl7pPr marL="0" lvl="6"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7pPr>
            <a:lvl8pPr marL="0" lvl="7"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8pPr>
            <a:lvl9pPr marL="0" lvl="8" indent="0" algn="r">
              <a:lnSpc>
                <a:spcPct val="100000"/>
              </a:lnSpc>
              <a:spcBef>
                <a:spcPts val="0"/>
              </a:spcBef>
              <a:spcAft>
                <a:spcPts val="0"/>
              </a:spcAft>
              <a:buSzPts val="900"/>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40" name="Google Shape;40;p5"/>
          <p:cNvSpPr txBox="1">
            <a:spLocks noGrp="1"/>
          </p:cNvSpPr>
          <p:nvPr>
            <p:ph type="body" idx="1"/>
          </p:nvPr>
        </p:nvSpPr>
        <p:spPr>
          <a:xfrm>
            <a:off x="1259632" y="1900827"/>
            <a:ext cx="8229600" cy="4525963"/>
          </a:xfrm>
          <a:prstGeom prst="rect">
            <a:avLst/>
          </a:prstGeom>
          <a:noFill/>
          <a:ln>
            <a:noFill/>
          </a:ln>
        </p:spPr>
        <p:txBody>
          <a:bodyPr spcFirstLastPara="1" wrap="square" lIns="91425" tIns="45700" rIns="91425" bIns="45700" anchor="t" anchorCtr="0">
            <a:noAutofit/>
          </a:bodyPr>
          <a:lstStyle>
            <a:lvl1pPr marL="457200" lvl="0" indent="-361950" algn="l">
              <a:lnSpc>
                <a:spcPct val="90000"/>
              </a:lnSpc>
              <a:spcBef>
                <a:spcPts val="750"/>
              </a:spcBef>
              <a:spcAft>
                <a:spcPts val="0"/>
              </a:spcAft>
              <a:buSzPts val="2100"/>
              <a:buChar char="•"/>
              <a:defRPr>
                <a:solidFill>
                  <a:srgbClr val="003366"/>
                </a:solidFill>
                <a:latin typeface="Arial"/>
                <a:ea typeface="Arial"/>
                <a:cs typeface="Arial"/>
                <a:sym typeface="Arial"/>
              </a:defRPr>
            </a:lvl1pPr>
            <a:lvl2pPr marL="914400" lvl="1" indent="-342900" algn="l">
              <a:lnSpc>
                <a:spcPct val="90000"/>
              </a:lnSpc>
              <a:spcBef>
                <a:spcPts val="375"/>
              </a:spcBef>
              <a:spcAft>
                <a:spcPts val="0"/>
              </a:spcAft>
              <a:buSzPts val="1800"/>
              <a:buChar char="•"/>
              <a:defRPr>
                <a:solidFill>
                  <a:srgbClr val="003366"/>
                </a:solidFill>
                <a:latin typeface="Arial"/>
                <a:ea typeface="Arial"/>
                <a:cs typeface="Arial"/>
                <a:sym typeface="Arial"/>
              </a:defRPr>
            </a:lvl2pPr>
            <a:lvl3pPr marL="1371600" lvl="2" indent="-323850" algn="l">
              <a:lnSpc>
                <a:spcPct val="90000"/>
              </a:lnSpc>
              <a:spcBef>
                <a:spcPts val="375"/>
              </a:spcBef>
              <a:spcAft>
                <a:spcPts val="0"/>
              </a:spcAft>
              <a:buSzPts val="1500"/>
              <a:buChar char="•"/>
              <a:defRPr>
                <a:solidFill>
                  <a:srgbClr val="003366"/>
                </a:solidFill>
                <a:latin typeface="Arial"/>
                <a:ea typeface="Arial"/>
                <a:cs typeface="Arial"/>
                <a:sym typeface="Arial"/>
              </a:defRPr>
            </a:lvl3pPr>
            <a:lvl4pPr marL="1828800" lvl="3" indent="-314325" algn="l">
              <a:lnSpc>
                <a:spcPct val="90000"/>
              </a:lnSpc>
              <a:spcBef>
                <a:spcPts val="375"/>
              </a:spcBef>
              <a:spcAft>
                <a:spcPts val="0"/>
              </a:spcAft>
              <a:buSzPts val="1350"/>
              <a:buChar char="•"/>
              <a:defRPr>
                <a:solidFill>
                  <a:srgbClr val="003366"/>
                </a:solidFill>
                <a:latin typeface="Arial"/>
                <a:ea typeface="Arial"/>
                <a:cs typeface="Arial"/>
                <a:sym typeface="Arial"/>
              </a:defRPr>
            </a:lvl4pPr>
            <a:lvl5pPr marL="2286000" lvl="4" indent="-314325" algn="l">
              <a:lnSpc>
                <a:spcPct val="90000"/>
              </a:lnSpc>
              <a:spcBef>
                <a:spcPts val="375"/>
              </a:spcBef>
              <a:spcAft>
                <a:spcPts val="0"/>
              </a:spcAft>
              <a:buSzPts val="1350"/>
              <a:buChar char="•"/>
              <a:defRPr>
                <a:solidFill>
                  <a:srgbClr val="003366"/>
                </a:solidFill>
                <a:latin typeface="Arial"/>
                <a:ea typeface="Arial"/>
                <a:cs typeface="Arial"/>
                <a:sym typeface="Arial"/>
              </a:defRPr>
            </a:lvl5pPr>
            <a:lvl6pPr marL="2743200" lvl="5" indent="-314325" algn="l">
              <a:lnSpc>
                <a:spcPct val="90000"/>
              </a:lnSpc>
              <a:spcBef>
                <a:spcPts val="375"/>
              </a:spcBef>
              <a:spcAft>
                <a:spcPts val="0"/>
              </a:spcAft>
              <a:buSzPts val="1350"/>
              <a:buChar char="•"/>
              <a:defRPr/>
            </a:lvl6pPr>
            <a:lvl7pPr marL="3200400" lvl="6" indent="-314325" algn="l">
              <a:lnSpc>
                <a:spcPct val="90000"/>
              </a:lnSpc>
              <a:spcBef>
                <a:spcPts val="375"/>
              </a:spcBef>
              <a:spcAft>
                <a:spcPts val="0"/>
              </a:spcAft>
              <a:buSzPts val="1350"/>
              <a:buChar char="•"/>
              <a:defRPr/>
            </a:lvl7pPr>
            <a:lvl8pPr marL="3657600" lvl="7" indent="-314325" algn="l">
              <a:lnSpc>
                <a:spcPct val="90000"/>
              </a:lnSpc>
              <a:spcBef>
                <a:spcPts val="375"/>
              </a:spcBef>
              <a:spcAft>
                <a:spcPts val="0"/>
              </a:spcAft>
              <a:buSzPts val="1350"/>
              <a:buChar char="•"/>
              <a:defRPr/>
            </a:lvl8pPr>
            <a:lvl9pPr marL="4114800" lvl="8" indent="-314325" algn="l">
              <a:lnSpc>
                <a:spcPct val="90000"/>
              </a:lnSpc>
              <a:spcBef>
                <a:spcPts val="375"/>
              </a:spcBef>
              <a:spcAft>
                <a:spcPts val="0"/>
              </a:spcAft>
              <a:buSzPts val="135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623888" y="1709739"/>
            <a:ext cx="7886700" cy="2852737"/>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623888" y="4589464"/>
            <a:ext cx="7886700" cy="1500187"/>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75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375"/>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375"/>
              </a:spcBef>
              <a:spcAft>
                <a:spcPts val="0"/>
              </a:spcAft>
              <a:buClr>
                <a:srgbClr val="888888"/>
              </a:buClr>
              <a:buSzPts val="1350"/>
              <a:buFont typeface="Arial"/>
              <a:buNone/>
              <a:defRPr sz="135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375"/>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1" name="Google Shape;51;p7"/>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Google Shape;52;p7"/>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Google Shape;53;p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629841" y="365126"/>
            <a:ext cx="78867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6" name="Google Shape;56;p8"/>
          <p:cNvSpPr txBox="1">
            <a:spLocks noGrp="1"/>
          </p:cNvSpPr>
          <p:nvPr>
            <p:ph type="body" idx="1"/>
          </p:nvPr>
        </p:nvSpPr>
        <p:spPr>
          <a:xfrm>
            <a:off x="629842" y="1681163"/>
            <a:ext cx="3868340"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body" idx="2"/>
          </p:nvPr>
        </p:nvSpPr>
        <p:spPr>
          <a:xfrm>
            <a:off x="629842" y="2505075"/>
            <a:ext cx="3868340" cy="3684588"/>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8"/>
          <p:cNvSpPr txBox="1">
            <a:spLocks noGrp="1"/>
          </p:cNvSpPr>
          <p:nvPr>
            <p:ph type="body" idx="3"/>
          </p:nvPr>
        </p:nvSpPr>
        <p:spPr>
          <a:xfrm>
            <a:off x="4629150" y="1681163"/>
            <a:ext cx="3887391" cy="823912"/>
          </a:xfrm>
          <a:prstGeom prst="rect">
            <a:avLst/>
          </a:prstGeom>
          <a:noFill/>
          <a:ln>
            <a:noFill/>
          </a:ln>
        </p:spPr>
        <p:txBody>
          <a:bodyPr spcFirstLastPara="1" wrap="square" lIns="91425" tIns="45700" rIns="91425" bIns="45700" anchor="b" anchorCtr="0">
            <a:noAutofit/>
          </a:bodyPr>
          <a:lstStyle>
            <a:lvl1pPr marL="457200" marR="0" lvl="0" indent="-228600" algn="l">
              <a:lnSpc>
                <a:spcPct val="90000"/>
              </a:lnSpc>
              <a:spcBef>
                <a:spcPts val="75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500"/>
              <a:buFont typeface="Arial"/>
              <a:buNone/>
              <a:defRPr sz="15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1350"/>
              <a:buFont typeface="Arial"/>
              <a:buNone/>
              <a:defRPr sz="1350" b="1"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12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59" name="Google Shape;59;p8"/>
          <p:cNvSpPr txBox="1">
            <a:spLocks noGrp="1"/>
          </p:cNvSpPr>
          <p:nvPr>
            <p:ph type="body" idx="4"/>
          </p:nvPr>
        </p:nvSpPr>
        <p:spPr>
          <a:xfrm>
            <a:off x="4629150" y="2505075"/>
            <a:ext cx="3887391" cy="3684588"/>
          </a:xfrm>
          <a:prstGeom prst="rect">
            <a:avLst/>
          </a:prstGeom>
          <a:noFill/>
          <a:ln>
            <a:noFill/>
          </a:ln>
        </p:spPr>
        <p:txBody>
          <a:bodyPr spcFirstLastPara="1" wrap="square" lIns="91425" tIns="45700" rIns="91425" bIns="45700" anchor="t" anchorCtr="0">
            <a:noAutofit/>
          </a:bodyPr>
          <a:lstStyle>
            <a:lvl1pPr marL="457200" marR="0" lvl="0" indent="-361950" algn="l">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8"/>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Google Shape;61;p8"/>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Google Shape;62;p8"/>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
        <p:cNvGrpSpPr/>
        <p:nvPr/>
      </p:nvGrpSpPr>
      <p:grpSpPr>
        <a:xfrm>
          <a:off x="0" y="0"/>
          <a:ext cx="0" cy="0"/>
          <a:chOff x="0" y="0"/>
          <a:chExt cx="0" cy="0"/>
        </a:xfrm>
      </p:grpSpPr>
      <p:sp>
        <p:nvSpPr>
          <p:cNvPr id="64" name="Google Shape;64;p9"/>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5" name="Google Shape;65;p9"/>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6" name="Google Shape;66;p9"/>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7" name="Google Shape;67;p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sp>
        <p:nvSpPr>
          <p:cNvPr id="69" name="Google Shape;69;p10"/>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10"/>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1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629841" y="457200"/>
            <a:ext cx="2949178" cy="1600200"/>
          </a:xfrm>
          <a:prstGeom prst="rect">
            <a:avLst/>
          </a:prstGeom>
          <a:noFill/>
          <a:ln>
            <a:noFill/>
          </a:ln>
        </p:spPr>
        <p:txBody>
          <a:bodyPr spcFirstLastPara="1" wrap="square" lIns="91425" tIns="45700" rIns="91425" bIns="45700" anchor="b" anchorCtr="0">
            <a:noAutofit/>
          </a:bodyPr>
          <a:lstStyle>
            <a:lvl1pPr marR="0" lvl="0" algn="l">
              <a:lnSpc>
                <a:spcPct val="90000"/>
              </a:lnSpc>
              <a:spcBef>
                <a:spcPts val="0"/>
              </a:spcBef>
              <a:spcAft>
                <a:spcPts val="0"/>
              </a:spcAft>
              <a:buClr>
                <a:schemeClr val="dk1"/>
              </a:buClr>
              <a:buSzPts val="2400"/>
              <a:buFont typeface="Calibri"/>
              <a:buNone/>
              <a:defRPr sz="2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a:off x="3887391" y="987426"/>
            <a:ext cx="4629150" cy="4873625"/>
          </a:xfrm>
          <a:prstGeom prst="rect">
            <a:avLst/>
          </a:prstGeom>
          <a:noFill/>
          <a:ln>
            <a:noFill/>
          </a:ln>
        </p:spPr>
        <p:txBody>
          <a:bodyPr spcFirstLastPara="1" wrap="square" lIns="91425" tIns="45700" rIns="91425" bIns="45700" anchor="t" anchorCtr="0">
            <a:noAutofit/>
          </a:bodyPr>
          <a:lstStyle>
            <a:lvl1pPr marL="457200" marR="0" lvl="0" indent="-381000" algn="l">
              <a:lnSpc>
                <a:spcPct val="90000"/>
              </a:lnSpc>
              <a:spcBef>
                <a:spcPts val="75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61950" algn="l">
              <a:lnSpc>
                <a:spcPct val="90000"/>
              </a:lnSpc>
              <a:spcBef>
                <a:spcPts val="375"/>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5pPr>
            <a:lvl6pPr marL="2743200" marR="0" lvl="5"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6pPr>
            <a:lvl7pPr marL="3200400" marR="0" lvl="6"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7pPr>
            <a:lvl8pPr marL="3657600" marR="0" lvl="7"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8pPr>
            <a:lvl9pPr marL="4114800" marR="0" lvl="8" indent="-323850" algn="l">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body" idx="2"/>
          </p:nvPr>
        </p:nvSpPr>
        <p:spPr>
          <a:xfrm>
            <a:off x="629841" y="2057400"/>
            <a:ext cx="2949178" cy="3811588"/>
          </a:xfrm>
          <a:prstGeom prst="rect">
            <a:avLst/>
          </a:prstGeom>
          <a:noFill/>
          <a:ln>
            <a:noFill/>
          </a:ln>
        </p:spPr>
        <p:txBody>
          <a:bodyPr spcFirstLastPara="1" wrap="square" lIns="91425" tIns="45700" rIns="91425" bIns="45700" anchor="t" anchorCtr="0">
            <a:noAutofit/>
          </a:bodyPr>
          <a:lstStyle>
            <a:lvl1pPr marL="457200" marR="0" lvl="0" indent="-228600" algn="l">
              <a:lnSpc>
                <a:spcPct val="90000"/>
              </a:lnSpc>
              <a:spcBef>
                <a:spcPts val="75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1pPr>
            <a:lvl2pPr marL="914400" marR="0" lvl="1" indent="-228600" algn="l">
              <a:lnSpc>
                <a:spcPct val="90000"/>
              </a:lnSpc>
              <a:spcBef>
                <a:spcPts val="375"/>
              </a:spcBef>
              <a:spcAft>
                <a:spcPts val="0"/>
              </a:spcAft>
              <a:buClr>
                <a:schemeClr val="dk1"/>
              </a:buClr>
              <a:buSzPts val="1050"/>
              <a:buFont typeface="Arial"/>
              <a:buNone/>
              <a:defRPr sz="1050" b="0" i="0" u="none" strike="noStrike" cap="none">
                <a:solidFill>
                  <a:schemeClr val="dk1"/>
                </a:solidFill>
                <a:latin typeface="Calibri"/>
                <a:ea typeface="Calibri"/>
                <a:cs typeface="Calibri"/>
                <a:sym typeface="Calibri"/>
              </a:defRPr>
            </a:lvl2pPr>
            <a:lvl3pPr marL="1371600" marR="0" lvl="2" indent="-228600" algn="l">
              <a:lnSpc>
                <a:spcPct val="90000"/>
              </a:lnSpc>
              <a:spcBef>
                <a:spcPts val="375"/>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4pPr>
            <a:lvl5pPr marL="2286000" marR="0" lvl="4"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5pPr>
            <a:lvl6pPr marL="2743200" marR="0" lvl="5"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6pPr>
            <a:lvl7pPr marL="3200400" marR="0" lvl="6"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7pPr>
            <a:lvl8pPr marL="3657600" marR="0" lvl="7"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8pPr>
            <a:lvl9pPr marL="4114800" marR="0" lvl="8" indent="-228600" algn="l">
              <a:lnSpc>
                <a:spcPct val="90000"/>
              </a:lnSpc>
              <a:spcBef>
                <a:spcPts val="375"/>
              </a:spcBef>
              <a:spcAft>
                <a:spcPts val="0"/>
              </a:spcAft>
              <a:buClr>
                <a:schemeClr val="dk1"/>
              </a:buClr>
              <a:buSzPts val="750"/>
              <a:buFont typeface="Arial"/>
              <a:buNone/>
              <a:defRPr sz="75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7" name="Google Shape;77;p1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900">
                <a:solidFill>
                  <a:srgbClr val="888888"/>
                </a:solidFill>
                <a:latin typeface="Arial"/>
                <a:ea typeface="Arial"/>
                <a:cs typeface="Arial"/>
                <a:sym typeface="Arial"/>
              </a:defRPr>
            </a:lvl1pPr>
            <a:lvl2pPr marR="0" lvl="1"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8" name="Google Shape;78;p1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6"/>
            <a:ext cx="78867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628650" y="6356351"/>
            <a:ext cx="2057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1"/>
            <a:ext cx="30861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
        <p:nvSpPr>
          <p:cNvPr id="15" name="Google Shape;15;p1"/>
          <p:cNvSpPr/>
          <p:nvPr/>
        </p:nvSpPr>
        <p:spPr>
          <a:xfrm>
            <a:off x="0" y="0"/>
            <a:ext cx="9144000" cy="64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6" name="Google Shape;16;p1" descr="logo1-upv.png"/>
          <p:cNvPicPr preferRelativeResize="0"/>
          <p:nvPr/>
        </p:nvPicPr>
        <p:blipFill rotWithShape="1">
          <a:blip r:embed="rId14">
            <a:alphaModFix/>
          </a:blip>
          <a:srcRect/>
          <a:stretch/>
        </p:blipFill>
        <p:spPr>
          <a:xfrm>
            <a:off x="95024" y="106901"/>
            <a:ext cx="1367784" cy="456650"/>
          </a:xfrm>
          <a:prstGeom prst="rect">
            <a:avLst/>
          </a:prstGeom>
          <a:noFill/>
          <a:ln>
            <a:noFill/>
          </a:ln>
        </p:spPr>
      </p:pic>
      <p:sp>
        <p:nvSpPr>
          <p:cNvPr id="17" name="Google Shape;17;p1"/>
          <p:cNvSpPr/>
          <p:nvPr/>
        </p:nvSpPr>
        <p:spPr>
          <a:xfrm>
            <a:off x="125" y="6486000"/>
            <a:ext cx="9144000" cy="430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Escuela Técnica Superior Informática - UPV</a:t>
            </a:r>
            <a:endParaRPr sz="1400" b="0" i="0" u="none" strike="noStrike" cap="none">
              <a:solidFill>
                <a:schemeClr val="lt1"/>
              </a:solidFill>
              <a:latin typeface="Arial"/>
              <a:ea typeface="Arial"/>
              <a:cs typeface="Arial"/>
              <a:sym typeface="Arial"/>
            </a:endParaRPr>
          </a:p>
        </p:txBody>
      </p:sp>
      <p:pic>
        <p:nvPicPr>
          <p:cNvPr id="18" name="Google Shape;18;p1"/>
          <p:cNvPicPr preferRelativeResize="0"/>
          <p:nvPr/>
        </p:nvPicPr>
        <p:blipFill rotWithShape="1">
          <a:blip r:embed="rId15">
            <a:alphaModFix/>
          </a:blip>
          <a:srcRect/>
          <a:stretch/>
        </p:blipFill>
        <p:spPr>
          <a:xfrm>
            <a:off x="6832484" y="115096"/>
            <a:ext cx="2140878" cy="363875"/>
          </a:xfrm>
          <a:prstGeom prst="rect">
            <a:avLst/>
          </a:prstGeom>
          <a:noFill/>
          <a:ln>
            <a:noFill/>
          </a:ln>
        </p:spPr>
      </p:pic>
      <p:sp>
        <p:nvSpPr>
          <p:cNvPr id="19" name="Google Shape;19;p1"/>
          <p:cNvSpPr/>
          <p:nvPr/>
        </p:nvSpPr>
        <p:spPr>
          <a:xfrm>
            <a:off x="2286000" y="3059668"/>
            <a:ext cx="4572000" cy="738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FFFFFF"/>
                </a:solidFill>
                <a:latin typeface="Arial"/>
                <a:ea typeface="Arial"/>
                <a:cs typeface="Arial"/>
                <a:sym typeface="Arial"/>
              </a:rPr>
              <a:t>Escuela Técnica Superior Informática - UPV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br>
              <a:rPr lang="es-ES"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casadellibro.com/libro-el-lado-humano-de-las-organizaciones/9789586002417/491988"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youtube.com/watch?v=hruhKnMNyq4&amp;feature=shar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youtube.com/watch?v=nWecIwtN2ho&amp;t=576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youtu.be/-tcHp-P4Yp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f-glZkwlE1U"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ted.com/talks/melissa_marshall_talk_nerdy_to_me?language=e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txBox="1">
            <a:spLocks noGrp="1"/>
          </p:cNvSpPr>
          <p:nvPr>
            <p:ph type="subTitle" idx="1"/>
          </p:nvPr>
        </p:nvSpPr>
        <p:spPr>
          <a:xfrm>
            <a:off x="1168994" y="4292272"/>
            <a:ext cx="6400800" cy="11049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7B7B7B"/>
              </a:buClr>
              <a:buSzPts val="1800"/>
              <a:buFont typeface="Arial"/>
              <a:buNone/>
            </a:pPr>
            <a:r>
              <a:rPr lang="es-ES" sz="3600" b="1" i="0" u="none" strike="noStrike" cap="none">
                <a:solidFill>
                  <a:srgbClr val="7B7B7B"/>
                </a:solidFill>
                <a:latin typeface="Calibri"/>
                <a:ea typeface="Calibri"/>
                <a:cs typeface="Calibri"/>
                <a:sym typeface="Calibri"/>
              </a:rPr>
              <a:t>UD4: DIRECCIÓN de PERSONAS</a:t>
            </a:r>
            <a:endParaRPr sz="3600" b="0" i="0" u="none" strike="noStrike" cap="none">
              <a:solidFill>
                <a:srgbClr val="7B7B7B"/>
              </a:solidFill>
              <a:latin typeface="Calibri"/>
              <a:ea typeface="Calibri"/>
              <a:cs typeface="Calibri"/>
              <a:sym typeface="Calibri"/>
            </a:endParaRPr>
          </a:p>
        </p:txBody>
      </p:sp>
      <p:sp>
        <p:nvSpPr>
          <p:cNvPr id="104" name="Google Shape;104;p15"/>
          <p:cNvSpPr/>
          <p:nvPr/>
        </p:nvSpPr>
        <p:spPr>
          <a:xfrm>
            <a:off x="-1642" y="612958"/>
            <a:ext cx="9144000" cy="25527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05" name="Google Shape;105;p15" descr="upv0211.jpg"/>
          <p:cNvPicPr preferRelativeResize="0"/>
          <p:nvPr/>
        </p:nvPicPr>
        <p:blipFill rotWithShape="1">
          <a:blip r:embed="rId3">
            <a:alphaModFix/>
          </a:blip>
          <a:srcRect/>
          <a:stretch/>
        </p:blipFill>
        <p:spPr>
          <a:xfrm>
            <a:off x="3768725" y="1843088"/>
            <a:ext cx="2374900" cy="1544637"/>
          </a:xfrm>
          <a:prstGeom prst="rect">
            <a:avLst/>
          </a:prstGeom>
          <a:noFill/>
          <a:ln>
            <a:noFill/>
          </a:ln>
        </p:spPr>
      </p:pic>
      <p:pic>
        <p:nvPicPr>
          <p:cNvPr id="106" name="Google Shape;106;p15" descr="DescargaCrisJulioNov09 516.jpg"/>
          <p:cNvPicPr preferRelativeResize="0"/>
          <p:nvPr/>
        </p:nvPicPr>
        <p:blipFill rotWithShape="1">
          <a:blip r:embed="rId4">
            <a:alphaModFix/>
          </a:blip>
          <a:srcRect/>
          <a:stretch/>
        </p:blipFill>
        <p:spPr>
          <a:xfrm>
            <a:off x="5957888" y="1843088"/>
            <a:ext cx="1155700" cy="1544637"/>
          </a:xfrm>
          <a:prstGeom prst="rect">
            <a:avLst/>
          </a:prstGeom>
          <a:noFill/>
          <a:ln>
            <a:noFill/>
          </a:ln>
        </p:spPr>
      </p:pic>
      <p:pic>
        <p:nvPicPr>
          <p:cNvPr id="107" name="Google Shape;107;p15" descr="DescargaCrisJulioNov09 513.jpg"/>
          <p:cNvPicPr preferRelativeResize="0"/>
          <p:nvPr/>
        </p:nvPicPr>
        <p:blipFill rotWithShape="1">
          <a:blip r:embed="rId5">
            <a:alphaModFix/>
          </a:blip>
          <a:srcRect/>
          <a:stretch/>
        </p:blipFill>
        <p:spPr>
          <a:xfrm>
            <a:off x="7077075" y="1843088"/>
            <a:ext cx="2063750" cy="1544637"/>
          </a:xfrm>
          <a:prstGeom prst="rect">
            <a:avLst/>
          </a:prstGeom>
          <a:noFill/>
          <a:ln>
            <a:noFill/>
          </a:ln>
        </p:spPr>
      </p:pic>
      <p:pic>
        <p:nvPicPr>
          <p:cNvPr id="108" name="Google Shape;108;p15" descr="DescargaCrisJulioNov09 512.jpg"/>
          <p:cNvPicPr preferRelativeResize="0"/>
          <p:nvPr/>
        </p:nvPicPr>
        <p:blipFill rotWithShape="1">
          <a:blip r:embed="rId6">
            <a:alphaModFix/>
          </a:blip>
          <a:srcRect/>
          <a:stretch/>
        </p:blipFill>
        <p:spPr>
          <a:xfrm>
            <a:off x="1693863" y="1839913"/>
            <a:ext cx="2073275" cy="1550987"/>
          </a:xfrm>
          <a:prstGeom prst="rect">
            <a:avLst/>
          </a:prstGeom>
          <a:noFill/>
          <a:ln>
            <a:noFill/>
          </a:ln>
        </p:spPr>
      </p:pic>
      <p:pic>
        <p:nvPicPr>
          <p:cNvPr id="109" name="Google Shape;109;p15" descr="upv0193.jpg"/>
          <p:cNvPicPr preferRelativeResize="0"/>
          <p:nvPr/>
        </p:nvPicPr>
        <p:blipFill rotWithShape="1">
          <a:blip r:embed="rId7">
            <a:alphaModFix/>
          </a:blip>
          <a:srcRect l="14792"/>
          <a:stretch/>
        </p:blipFill>
        <p:spPr>
          <a:xfrm>
            <a:off x="0" y="1839913"/>
            <a:ext cx="2033588" cy="1550987"/>
          </a:xfrm>
          <a:prstGeom prst="rect">
            <a:avLst/>
          </a:prstGeom>
          <a:noFill/>
          <a:ln>
            <a:noFill/>
          </a:ln>
        </p:spPr>
      </p:pic>
      <p:pic>
        <p:nvPicPr>
          <p:cNvPr id="110" name="Google Shape;110;p15" descr="lineas.png"/>
          <p:cNvPicPr preferRelativeResize="0"/>
          <p:nvPr/>
        </p:nvPicPr>
        <p:blipFill rotWithShape="1">
          <a:blip r:embed="rId8">
            <a:alphaModFix/>
          </a:blip>
          <a:srcRect/>
          <a:stretch/>
        </p:blipFill>
        <p:spPr>
          <a:xfrm>
            <a:off x="7880350" y="3886200"/>
            <a:ext cx="1263650" cy="2281238"/>
          </a:xfrm>
          <a:prstGeom prst="rect">
            <a:avLst/>
          </a:prstGeom>
          <a:noFill/>
          <a:ln>
            <a:noFill/>
          </a:ln>
        </p:spPr>
      </p:pic>
      <p:sp>
        <p:nvSpPr>
          <p:cNvPr id="111" name="Google Shape;111;p1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a:t>
            </a:fld>
            <a:endParaRPr sz="900" b="0" i="0" u="none" strike="noStrike" cap="none">
              <a:solidFill>
                <a:srgbClr val="888888"/>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10</a:t>
            </a:fld>
            <a:endParaRPr sz="900" b="0" i="0" u="none" strike="noStrike" cap="none">
              <a:solidFill>
                <a:srgbClr val="888888"/>
              </a:solidFill>
              <a:latin typeface="Arial"/>
              <a:ea typeface="Arial"/>
              <a:cs typeface="Arial"/>
              <a:sym typeface="Arial"/>
            </a:endParaRPr>
          </a:p>
        </p:txBody>
      </p:sp>
      <p:sp>
        <p:nvSpPr>
          <p:cNvPr id="239" name="Google Shape;239;p24"/>
          <p:cNvSpPr/>
          <p:nvPr/>
        </p:nvSpPr>
        <p:spPr>
          <a:xfrm>
            <a:off x="4606848" y="3659582"/>
            <a:ext cx="4407300" cy="723300"/>
          </a:xfrm>
          <a:prstGeom prst="rect">
            <a:avLst/>
          </a:prstGeom>
          <a:noFill/>
          <a:ln>
            <a:noFill/>
          </a:ln>
        </p:spPr>
        <p:txBody>
          <a:bodyPr spcFirstLastPara="1" wrap="square" lIns="91425" tIns="45700" rIns="91425" bIns="45700" anchor="t" anchorCtr="0">
            <a:noAutofit/>
          </a:bodyPr>
          <a:lstStyle/>
          <a:p>
            <a:pPr marL="355600" marR="0" lvl="0" indent="0" algn="l" rtl="0">
              <a:lnSpc>
                <a:spcPct val="100000"/>
              </a:lnSpc>
              <a:spcBef>
                <a:spcPts val="0"/>
              </a:spcBef>
              <a:spcAft>
                <a:spcPts val="0"/>
              </a:spcAft>
              <a:buNone/>
            </a:pPr>
            <a:endParaRPr sz="300" b="0" i="0" u="none" strike="noStrike" cap="none">
              <a:solidFill>
                <a:srgbClr val="000000"/>
              </a:solidFill>
              <a:latin typeface="Calibri"/>
              <a:ea typeface="Calibri"/>
              <a:cs typeface="Calibri"/>
              <a:sym typeface="Calibri"/>
            </a:endParaRPr>
          </a:p>
          <a:p>
            <a:pPr marL="90488" marR="0" lvl="0" indent="0" algn="l" rtl="0">
              <a:lnSpc>
                <a:spcPct val="100000"/>
              </a:lnSpc>
              <a:spcBef>
                <a:spcPts val="0"/>
              </a:spcBef>
              <a:spcAft>
                <a:spcPts val="0"/>
              </a:spcAft>
              <a:buNone/>
            </a:pPr>
            <a:r>
              <a:rPr lang="es-ES" sz="2000" b="1" i="0" u="none" strike="noStrike" cap="none">
                <a:solidFill>
                  <a:schemeClr val="accent2"/>
                </a:solidFill>
                <a:latin typeface="Calibri"/>
                <a:ea typeface="Calibri"/>
                <a:cs typeface="Calibri"/>
                <a:sym typeface="Calibri"/>
              </a:rPr>
              <a:t>Líder: </a:t>
            </a:r>
            <a:r>
              <a:rPr lang="es-ES" sz="1800" b="0" i="0" u="none" strike="noStrike" cap="none">
                <a:solidFill>
                  <a:srgbClr val="000000"/>
                </a:solidFill>
                <a:latin typeface="Calibri"/>
                <a:ea typeface="Calibri"/>
                <a:cs typeface="Calibri"/>
                <a:sym typeface="Calibri"/>
              </a:rPr>
              <a:t>persona que puede influir en otros y que tiene autoridad gerencial.</a:t>
            </a:r>
            <a:endParaRPr/>
          </a:p>
        </p:txBody>
      </p:sp>
      <p:sp>
        <p:nvSpPr>
          <p:cNvPr id="240" name="Google Shape;240;p24"/>
          <p:cNvSpPr/>
          <p:nvPr/>
        </p:nvSpPr>
        <p:spPr>
          <a:xfrm>
            <a:off x="129863" y="2824346"/>
            <a:ext cx="4407298" cy="2272719"/>
          </a:xfrm>
          <a:prstGeom prst="flowChartPreparation">
            <a:avLst/>
          </a:prstGeom>
          <a:solidFill>
            <a:srgbClr val="CCECFF">
              <a:alpha val="61960"/>
            </a:srgbClr>
          </a:solidFill>
          <a:ln w="12700" cap="flat" cmpd="sng">
            <a:solidFill>
              <a:srgbClr val="00B0F0"/>
            </a:solidFill>
            <a:prstDash val="dash"/>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41" name="Google Shape;241;p24"/>
          <p:cNvSpPr/>
          <p:nvPr/>
        </p:nvSpPr>
        <p:spPr>
          <a:xfrm>
            <a:off x="129863" y="3549412"/>
            <a:ext cx="4407298" cy="830997"/>
          </a:xfrm>
          <a:prstGeom prst="flowChartPreparation">
            <a:avLst/>
          </a:prstGeom>
          <a:solidFill>
            <a:srgbClr val="CCFFFF"/>
          </a:solidFill>
          <a:ln w="12700" cap="flat" cmpd="sng">
            <a:solidFill>
              <a:srgbClr val="00206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2000" b="1" i="0" u="none" strike="noStrike" cap="none">
                <a:solidFill>
                  <a:srgbClr val="000000"/>
                </a:solidFill>
                <a:latin typeface="Arial"/>
                <a:ea typeface="Arial"/>
                <a:cs typeface="Arial"/>
                <a:sym typeface="Arial"/>
              </a:rPr>
              <a:t>Directivos que son líderes </a:t>
            </a:r>
            <a:endParaRPr sz="600" b="1" i="0" u="none" strike="noStrike" cap="none">
              <a:solidFill>
                <a:srgbClr val="000000"/>
              </a:solidFill>
              <a:latin typeface="Arial"/>
              <a:ea typeface="Arial"/>
              <a:cs typeface="Arial"/>
              <a:sym typeface="Arial"/>
            </a:endParaRPr>
          </a:p>
        </p:txBody>
      </p:sp>
      <p:sp>
        <p:nvSpPr>
          <p:cNvPr id="242" name="Google Shape;242;p24"/>
          <p:cNvSpPr txBox="1"/>
          <p:nvPr/>
        </p:nvSpPr>
        <p:spPr>
          <a:xfrm>
            <a:off x="951664" y="2853775"/>
            <a:ext cx="2967900" cy="646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Directivos sin habilidades para el liderazgo</a:t>
            </a:r>
            <a:endParaRPr sz="1800" b="0" i="0" u="none" strike="noStrike" cap="none">
              <a:solidFill>
                <a:srgbClr val="000000"/>
              </a:solidFill>
              <a:latin typeface="Arial"/>
              <a:ea typeface="Arial"/>
              <a:cs typeface="Arial"/>
              <a:sym typeface="Arial"/>
            </a:endParaRPr>
          </a:p>
        </p:txBody>
      </p:sp>
      <p:sp>
        <p:nvSpPr>
          <p:cNvPr id="243" name="Google Shape;243;p24"/>
          <p:cNvSpPr txBox="1"/>
          <p:nvPr/>
        </p:nvSpPr>
        <p:spPr>
          <a:xfrm>
            <a:off x="962968" y="4494368"/>
            <a:ext cx="2955600" cy="912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800" b="0" i="0" u="none" strike="noStrike" cap="none">
                <a:solidFill>
                  <a:srgbClr val="000000"/>
                </a:solidFill>
                <a:latin typeface="Arial"/>
                <a:ea typeface="Arial"/>
                <a:cs typeface="Arial"/>
                <a:sym typeface="Arial"/>
              </a:rPr>
              <a:t>Líderes que no pertenecen al grupo de directivos</a:t>
            </a:r>
            <a:endParaRPr sz="1800" b="0" i="0" u="none" strike="noStrike" cap="none">
              <a:solidFill>
                <a:srgbClr val="000000"/>
              </a:solidFill>
              <a:latin typeface="Arial"/>
              <a:ea typeface="Arial"/>
              <a:cs typeface="Arial"/>
              <a:sym typeface="Arial"/>
            </a:endParaRPr>
          </a:p>
        </p:txBody>
      </p:sp>
      <p:sp>
        <p:nvSpPr>
          <p:cNvPr id="244" name="Google Shape;244;p24"/>
          <p:cNvSpPr txBox="1"/>
          <p:nvPr/>
        </p:nvSpPr>
        <p:spPr>
          <a:xfrm>
            <a:off x="23407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Dirección y liderazgo</a:t>
            </a:r>
            <a:endParaRPr sz="2400" b="1" i="0" u="none" strike="noStrike" cap="small">
              <a:solidFill>
                <a:schemeClr val="lt1"/>
              </a:solidFill>
              <a:latin typeface="Calibri"/>
              <a:ea typeface="Calibri"/>
              <a:cs typeface="Calibri"/>
              <a:sym typeface="Calibri"/>
            </a:endParaRPr>
          </a:p>
        </p:txBody>
      </p:sp>
      <p:sp>
        <p:nvSpPr>
          <p:cNvPr id="245" name="Google Shape;245;p24"/>
          <p:cNvSpPr/>
          <p:nvPr/>
        </p:nvSpPr>
        <p:spPr>
          <a:xfrm>
            <a:off x="16957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46" name="Google Shape;246;p24"/>
          <p:cNvSpPr txBox="1"/>
          <p:nvPr/>
        </p:nvSpPr>
        <p:spPr>
          <a:xfrm>
            <a:off x="448948" y="1064511"/>
            <a:ext cx="8596200" cy="2282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0000"/>
              </a:buClr>
              <a:buSzPts val="2400"/>
              <a:buFont typeface="Arial"/>
              <a:buNone/>
            </a:pPr>
            <a:r>
              <a:rPr lang="es-ES" sz="2200" b="1" i="1" u="none" strike="noStrike" cap="none">
                <a:solidFill>
                  <a:srgbClr val="000000"/>
                </a:solidFill>
                <a:latin typeface="Calibri"/>
                <a:ea typeface="Calibri"/>
                <a:cs typeface="Calibri"/>
                <a:sym typeface="Calibri"/>
              </a:rPr>
              <a:t>El liderazgo es:</a:t>
            </a:r>
            <a:endParaRPr sz="2200" b="0" i="0" u="none" strike="noStrike" cap="none">
              <a:solidFill>
                <a:srgbClr val="000000"/>
              </a:solidFill>
              <a:latin typeface="Arial"/>
              <a:ea typeface="Arial"/>
              <a:cs typeface="Arial"/>
              <a:sym typeface="Arial"/>
            </a:endParaRPr>
          </a:p>
          <a:p>
            <a:pPr marL="0" marR="0" lvl="0" indent="0" algn="l" rtl="0">
              <a:lnSpc>
                <a:spcPct val="90000"/>
              </a:lnSpc>
              <a:spcBef>
                <a:spcPts val="944"/>
              </a:spcBef>
              <a:spcAft>
                <a:spcPts val="0"/>
              </a:spcAft>
              <a:buClr>
                <a:srgbClr val="000000"/>
              </a:buClr>
              <a:buSzPts val="2400"/>
              <a:buFont typeface="Arial"/>
              <a:buNone/>
            </a:pPr>
            <a:r>
              <a:rPr lang="es-ES" sz="2200" b="0" i="1" u="none" strike="noStrike" cap="none">
                <a:solidFill>
                  <a:srgbClr val="000000"/>
                </a:solidFill>
                <a:latin typeface="Calibri"/>
                <a:ea typeface="Calibri"/>
                <a:cs typeface="Calibri"/>
                <a:sym typeface="Calibri"/>
              </a:rPr>
              <a:t>“</a:t>
            </a:r>
            <a:r>
              <a:rPr lang="es-ES" sz="2200" b="0" i="0" u="none" strike="noStrike" cap="none">
                <a:solidFill>
                  <a:srgbClr val="000000"/>
                </a:solidFill>
                <a:latin typeface="Calibri"/>
                <a:ea typeface="Calibri"/>
                <a:cs typeface="Calibri"/>
                <a:sym typeface="Calibri"/>
              </a:rPr>
              <a:t>El arte o el proceso de influir de forma no coercitiva sobre las personas para que éstas intenten, con buena disposición y entusiasmo, lograr o contribuir a las metas del grupo”</a:t>
            </a:r>
            <a:endParaRPr sz="2200" b="0" i="1" u="none" strike="noStrike" cap="none">
              <a:solidFill>
                <a:srgbClr val="000000"/>
              </a:solidFill>
              <a:latin typeface="Calibri"/>
              <a:ea typeface="Calibri"/>
              <a:cs typeface="Calibri"/>
              <a:sym typeface="Calibri"/>
            </a:endParaRPr>
          </a:p>
          <a:p>
            <a:pPr marL="152400" marR="0" lvl="0" indent="0" algn="l" rtl="0">
              <a:lnSpc>
                <a:spcPct val="90000"/>
              </a:lnSpc>
              <a:spcBef>
                <a:spcPts val="944"/>
              </a:spcBef>
              <a:spcAft>
                <a:spcPts val="0"/>
              </a:spcAft>
              <a:buClr>
                <a:srgbClr val="000000"/>
              </a:buClr>
              <a:buSzPts val="2400"/>
              <a:buFont typeface="Arial"/>
              <a:buNone/>
            </a:pP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5"/>
          <p:cNvSpPr txBox="1">
            <a:spLocks noGrp="1"/>
          </p:cNvSpPr>
          <p:nvPr>
            <p:ph type="title"/>
          </p:nvPr>
        </p:nvSpPr>
        <p:spPr>
          <a:xfrm>
            <a:off x="611429" y="701592"/>
            <a:ext cx="8029078" cy="5526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300"/>
              <a:buNone/>
            </a:pPr>
            <a:r>
              <a:rPr lang="es-ES" sz="3600" b="1">
                <a:solidFill>
                  <a:srgbClr val="7F7F7F"/>
                </a:solidFill>
              </a:rPr>
              <a:t>Teorías de Liderazgo</a:t>
            </a:r>
            <a:endParaRPr sz="3600" b="1">
              <a:solidFill>
                <a:srgbClr val="7F7F7F"/>
              </a:solidFill>
            </a:endParaRPr>
          </a:p>
        </p:txBody>
      </p:sp>
      <p:grpSp>
        <p:nvGrpSpPr>
          <p:cNvPr id="253" name="Google Shape;253;p25"/>
          <p:cNvGrpSpPr/>
          <p:nvPr/>
        </p:nvGrpSpPr>
        <p:grpSpPr>
          <a:xfrm>
            <a:off x="80939" y="1312230"/>
            <a:ext cx="9006895" cy="5115834"/>
            <a:chOff x="444352" y="1452906"/>
            <a:chExt cx="9006895" cy="5115834"/>
          </a:xfrm>
        </p:grpSpPr>
        <p:grpSp>
          <p:nvGrpSpPr>
            <p:cNvPr id="254" name="Google Shape;254;p25"/>
            <p:cNvGrpSpPr/>
            <p:nvPr/>
          </p:nvGrpSpPr>
          <p:grpSpPr>
            <a:xfrm>
              <a:off x="444352" y="1452906"/>
              <a:ext cx="9006800" cy="5115834"/>
              <a:chOff x="444352" y="1452906"/>
              <a:chExt cx="9006800" cy="5115834"/>
            </a:xfrm>
          </p:grpSpPr>
          <p:sp>
            <p:nvSpPr>
              <p:cNvPr id="255" name="Google Shape;255;p25"/>
              <p:cNvSpPr/>
              <p:nvPr/>
            </p:nvSpPr>
            <p:spPr>
              <a:xfrm>
                <a:off x="1121396" y="1465544"/>
                <a:ext cx="8029078" cy="498779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grpSp>
            <p:nvGrpSpPr>
              <p:cNvPr id="256" name="Google Shape;256;p25"/>
              <p:cNvGrpSpPr/>
              <p:nvPr/>
            </p:nvGrpSpPr>
            <p:grpSpPr>
              <a:xfrm>
                <a:off x="444352" y="1452906"/>
                <a:ext cx="9006800" cy="5115834"/>
                <a:chOff x="349308" y="1452054"/>
                <a:chExt cx="9006800" cy="5115834"/>
              </a:xfrm>
            </p:grpSpPr>
            <p:sp>
              <p:nvSpPr>
                <p:cNvPr id="257" name="Google Shape;257;p25"/>
                <p:cNvSpPr txBox="1"/>
                <p:nvPr/>
              </p:nvSpPr>
              <p:spPr>
                <a:xfrm>
                  <a:off x="460088" y="2405063"/>
                  <a:ext cx="1954898" cy="8079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s-ES" sz="1650" b="0" i="0" u="none" strike="noStrike" cap="none">
                      <a:solidFill>
                        <a:srgbClr val="000000"/>
                      </a:solidFill>
                      <a:latin typeface="Arial"/>
                      <a:ea typeface="Arial"/>
                      <a:cs typeface="Arial"/>
                      <a:sym typeface="Arial"/>
                    </a:rPr>
                    <a:t>Antigua China</a:t>
                  </a:r>
                  <a:endParaRPr sz="16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s-ES" sz="1500" b="0" i="0" u="none" strike="noStrike" cap="none">
                      <a:solidFill>
                        <a:srgbClr val="000000"/>
                      </a:solidFill>
                      <a:latin typeface="Arial"/>
                      <a:ea typeface="Arial"/>
                      <a:cs typeface="Arial"/>
                      <a:sym typeface="Arial"/>
                    </a:rPr>
                    <a:t>700 – 400 a.C. </a:t>
                  </a:r>
                  <a:endParaRPr/>
                </a:p>
                <a:p>
                  <a:pPr marL="0" marR="0" lvl="0" indent="0" algn="ctr" rtl="0">
                    <a:lnSpc>
                      <a:spcPct val="100000"/>
                    </a:lnSpc>
                    <a:spcBef>
                      <a:spcPts val="0"/>
                    </a:spcBef>
                    <a:spcAft>
                      <a:spcPts val="0"/>
                    </a:spcAft>
                    <a:buClr>
                      <a:srgbClr val="000000"/>
                    </a:buClr>
                    <a:buSzPts val="1500"/>
                    <a:buFont typeface="Arial"/>
                    <a:buNone/>
                  </a:pPr>
                  <a:r>
                    <a:rPr lang="es-ES" sz="1500" b="0" i="0" u="none" strike="noStrike" cap="none">
                      <a:solidFill>
                        <a:srgbClr val="000000"/>
                      </a:solidFill>
                      <a:latin typeface="Arial"/>
                      <a:ea typeface="Arial"/>
                      <a:cs typeface="Arial"/>
                      <a:sym typeface="Arial"/>
                    </a:rPr>
                    <a:t>Confucio, Sun Tzu, </a:t>
                  </a:r>
                  <a:endParaRPr/>
                </a:p>
              </p:txBody>
            </p:sp>
            <p:sp>
              <p:nvSpPr>
                <p:cNvPr id="258" name="Google Shape;258;p25"/>
                <p:cNvSpPr txBox="1"/>
                <p:nvPr/>
              </p:nvSpPr>
              <p:spPr>
                <a:xfrm>
                  <a:off x="624538" y="1574193"/>
                  <a:ext cx="1548000" cy="707886"/>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Primeras Teorías</a:t>
                  </a:r>
                  <a:endParaRPr sz="2000" b="1" i="0" u="none" strike="noStrike" cap="none">
                    <a:solidFill>
                      <a:schemeClr val="lt1"/>
                    </a:solidFill>
                    <a:latin typeface="Arial"/>
                    <a:ea typeface="Arial"/>
                    <a:cs typeface="Arial"/>
                    <a:sym typeface="Arial"/>
                  </a:endParaRPr>
                </a:p>
              </p:txBody>
            </p:sp>
            <p:sp>
              <p:nvSpPr>
                <p:cNvPr id="259" name="Google Shape;259;p25"/>
                <p:cNvSpPr txBox="1"/>
                <p:nvPr/>
              </p:nvSpPr>
              <p:spPr>
                <a:xfrm>
                  <a:off x="7318808" y="1452054"/>
                  <a:ext cx="1800000" cy="707886"/>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Teorías de Contingencia</a:t>
                  </a:r>
                  <a:endParaRPr sz="2000" b="1" i="0" u="none" strike="noStrike" cap="none">
                    <a:solidFill>
                      <a:schemeClr val="lt1"/>
                    </a:solidFill>
                    <a:latin typeface="Arial"/>
                    <a:ea typeface="Arial"/>
                    <a:cs typeface="Arial"/>
                    <a:sym typeface="Arial"/>
                  </a:endParaRPr>
                </a:p>
              </p:txBody>
            </p:sp>
            <p:sp>
              <p:nvSpPr>
                <p:cNvPr id="260" name="Google Shape;260;p25"/>
                <p:cNvSpPr txBox="1"/>
                <p:nvPr/>
              </p:nvSpPr>
              <p:spPr>
                <a:xfrm>
                  <a:off x="612487" y="3340586"/>
                  <a:ext cx="1924546" cy="59247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s-ES" sz="1650" b="0" i="0" u="none" strike="noStrike" cap="none">
                      <a:solidFill>
                        <a:srgbClr val="000000"/>
                      </a:solidFill>
                      <a:latin typeface="Arial"/>
                      <a:ea typeface="Arial"/>
                      <a:cs typeface="Arial"/>
                      <a:sym typeface="Arial"/>
                    </a:rPr>
                    <a:t>T</a:t>
                  </a:r>
                  <a:r>
                    <a:rPr lang="es-ES" sz="1650" b="0" i="0" u="none" strike="noStrike" cap="none" baseline="30000">
                      <a:solidFill>
                        <a:srgbClr val="000000"/>
                      </a:solidFill>
                      <a:latin typeface="Arial"/>
                      <a:ea typeface="Arial"/>
                      <a:cs typeface="Arial"/>
                      <a:sym typeface="Arial"/>
                    </a:rPr>
                    <a:t>es</a:t>
                  </a:r>
                  <a:r>
                    <a:rPr lang="es-ES" sz="1650" b="0" i="0" u="none" strike="noStrike" cap="none">
                      <a:solidFill>
                        <a:srgbClr val="000000"/>
                      </a:solidFill>
                      <a:latin typeface="Arial"/>
                      <a:ea typeface="Arial"/>
                      <a:cs typeface="Arial"/>
                      <a:sym typeface="Arial"/>
                    </a:rPr>
                    <a:t> de los Rasgos</a:t>
                  </a:r>
                  <a:endParaRPr sz="16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500"/>
                    <a:buFont typeface="Arial"/>
                    <a:buNone/>
                  </a:pPr>
                  <a:r>
                    <a:rPr lang="es-ES" sz="1500" b="0" i="0" u="none" strike="noStrike" cap="none">
                      <a:solidFill>
                        <a:srgbClr val="000000"/>
                      </a:solidFill>
                      <a:latin typeface="Arial"/>
                      <a:ea typeface="Arial"/>
                      <a:cs typeface="Arial"/>
                      <a:sym typeface="Arial"/>
                    </a:rPr>
                    <a:t>1910-1950</a:t>
                  </a:r>
                  <a:r>
                    <a:rPr lang="es-ES" sz="1600" b="0" i="0" u="none" strike="noStrike" cap="none">
                      <a:solidFill>
                        <a:srgbClr val="000000"/>
                      </a:solidFill>
                      <a:latin typeface="Arial"/>
                      <a:ea typeface="Arial"/>
                      <a:cs typeface="Arial"/>
                      <a:sym typeface="Arial"/>
                    </a:rPr>
                    <a:t> </a:t>
                  </a:r>
                  <a:endParaRPr/>
                </a:p>
              </p:txBody>
            </p:sp>
            <p:sp>
              <p:nvSpPr>
                <p:cNvPr id="261" name="Google Shape;261;p25"/>
                <p:cNvSpPr txBox="1"/>
                <p:nvPr/>
              </p:nvSpPr>
              <p:spPr>
                <a:xfrm>
                  <a:off x="7044724" y="2461775"/>
                  <a:ext cx="2067727" cy="6155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1" i="0" u="none" strike="noStrike" cap="none">
                      <a:solidFill>
                        <a:srgbClr val="000000"/>
                      </a:solidFill>
                    </a:rPr>
                    <a:t>Modelo de Fiedler</a:t>
                  </a:r>
                  <a:endParaRPr sz="1700" b="1" i="0" u="none" strike="noStrike" cap="none">
                    <a:solidFill>
                      <a:srgbClr val="000000"/>
                    </a:solidFill>
                  </a:endParaRPr>
                </a:p>
                <a:p>
                  <a:pPr marL="0" marR="0" lvl="0" indent="0" algn="ctr" rtl="0">
                    <a:lnSpc>
                      <a:spcPct val="100000"/>
                    </a:lnSpc>
                    <a:spcBef>
                      <a:spcPts val="0"/>
                    </a:spcBef>
                    <a:spcAft>
                      <a:spcPts val="0"/>
                    </a:spcAft>
                    <a:buClr>
                      <a:srgbClr val="000000"/>
                    </a:buClr>
                    <a:buSzPts val="1700"/>
                    <a:buFont typeface="Arial"/>
                    <a:buNone/>
                  </a:pPr>
                  <a:r>
                    <a:rPr lang="es-ES" sz="1700" b="1" i="0" u="none" strike="noStrike" cap="none">
                      <a:solidFill>
                        <a:srgbClr val="000000"/>
                      </a:solidFill>
                    </a:rPr>
                    <a:t>(1950)</a:t>
                  </a:r>
                  <a:endParaRPr b="1"/>
                </a:p>
              </p:txBody>
            </p:sp>
            <p:cxnSp>
              <p:nvCxnSpPr>
                <p:cNvPr id="262" name="Google Shape;262;p25"/>
                <p:cNvCxnSpPr>
                  <a:stCxn id="258" idx="1"/>
                  <a:endCxn id="263" idx="1"/>
                </p:cNvCxnSpPr>
                <p:nvPr/>
              </p:nvCxnSpPr>
              <p:spPr>
                <a:xfrm flipH="1">
                  <a:off x="604138" y="1928136"/>
                  <a:ext cx="20400" cy="2845500"/>
                </a:xfrm>
                <a:prstGeom prst="bentConnector3">
                  <a:avLst>
                    <a:gd name="adj1" fmla="val 1267446"/>
                  </a:avLst>
                </a:prstGeom>
                <a:noFill/>
                <a:ln w="9525" cap="flat" cmpd="sng">
                  <a:solidFill>
                    <a:schemeClr val="dk1"/>
                  </a:solidFill>
                  <a:prstDash val="solid"/>
                  <a:miter lim="800000"/>
                  <a:headEnd type="none" w="med" len="med"/>
                  <a:tailEnd type="triangle" w="med" len="med"/>
                </a:ln>
              </p:spPr>
            </p:cxnSp>
            <p:sp>
              <p:nvSpPr>
                <p:cNvPr id="264" name="Google Shape;264;p25"/>
                <p:cNvSpPr/>
                <p:nvPr/>
              </p:nvSpPr>
              <p:spPr>
                <a:xfrm>
                  <a:off x="3705694" y="2445149"/>
                  <a:ext cx="2541900" cy="995400"/>
                </a:xfrm>
                <a:prstGeom prst="ellipse">
                  <a:avLst/>
                </a:prstGeom>
                <a:solidFill>
                  <a:srgbClr val="CC3300">
                    <a:alpha val="6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000"/>
                    <a:buFont typeface="Arial"/>
                    <a:buNone/>
                  </a:pPr>
                  <a:r>
                    <a:rPr lang="es-ES" sz="2000" b="1" i="0" u="none" strike="noStrike" cap="none">
                      <a:solidFill>
                        <a:srgbClr val="FFFFFF"/>
                      </a:solidFill>
                      <a:latin typeface="Arial"/>
                      <a:ea typeface="Arial"/>
                      <a:cs typeface="Arial"/>
                      <a:sym typeface="Arial"/>
                    </a:rPr>
                    <a:t>Teorías sobre Liderazgo</a:t>
                  </a:r>
                  <a:endParaRPr sz="2000" b="1" i="0" u="none" strike="noStrike" cap="none">
                    <a:solidFill>
                      <a:srgbClr val="FFFFFF"/>
                    </a:solidFill>
                    <a:latin typeface="Arial"/>
                    <a:ea typeface="Arial"/>
                    <a:cs typeface="Arial"/>
                    <a:sym typeface="Arial"/>
                  </a:endParaRPr>
                </a:p>
              </p:txBody>
            </p:sp>
            <p:grpSp>
              <p:nvGrpSpPr>
                <p:cNvPr id="265" name="Google Shape;265;p25"/>
                <p:cNvGrpSpPr/>
                <p:nvPr/>
              </p:nvGrpSpPr>
              <p:grpSpPr>
                <a:xfrm>
                  <a:off x="2077414" y="1805997"/>
                  <a:ext cx="7278694" cy="3998415"/>
                  <a:chOff x="1984972" y="1758652"/>
                  <a:chExt cx="7278694" cy="3998415"/>
                </a:xfrm>
              </p:grpSpPr>
              <p:cxnSp>
                <p:nvCxnSpPr>
                  <p:cNvPr id="266" name="Google Shape;266;p25"/>
                  <p:cNvCxnSpPr>
                    <a:stCxn id="259" idx="3"/>
                  </p:cNvCxnSpPr>
                  <p:nvPr/>
                </p:nvCxnSpPr>
                <p:spPr>
                  <a:xfrm>
                    <a:off x="9026366" y="1758652"/>
                    <a:ext cx="237300" cy="2504700"/>
                  </a:xfrm>
                  <a:prstGeom prst="bentConnector2">
                    <a:avLst/>
                  </a:prstGeom>
                  <a:noFill/>
                  <a:ln w="9525" cap="flat" cmpd="sng">
                    <a:solidFill>
                      <a:schemeClr val="dk1"/>
                    </a:solidFill>
                    <a:prstDash val="solid"/>
                    <a:miter lim="800000"/>
                    <a:headEnd type="none" w="sm" len="sm"/>
                    <a:tailEnd type="none" w="sm" len="sm"/>
                  </a:ln>
                </p:spPr>
              </p:cxnSp>
              <p:sp>
                <p:nvSpPr>
                  <p:cNvPr id="267" name="Google Shape;267;p25"/>
                  <p:cNvSpPr txBox="1"/>
                  <p:nvPr/>
                </p:nvSpPr>
                <p:spPr>
                  <a:xfrm>
                    <a:off x="1984972" y="5141514"/>
                    <a:ext cx="2694933" cy="6155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0" i="0" u="none" strike="noStrike" cap="none">
                        <a:solidFill>
                          <a:srgbClr val="000000"/>
                        </a:solidFill>
                        <a:latin typeface="Arial"/>
                        <a:ea typeface="Arial"/>
                        <a:cs typeface="Arial"/>
                        <a:sym typeface="Arial"/>
                      </a:rPr>
                      <a:t>Tª del intercambio líder-miembro (1975)</a:t>
                    </a:r>
                    <a:endParaRPr/>
                  </a:p>
                </p:txBody>
              </p:sp>
            </p:grpSp>
            <p:cxnSp>
              <p:nvCxnSpPr>
                <p:cNvPr id="268" name="Google Shape;268;p25"/>
                <p:cNvCxnSpPr/>
                <p:nvPr/>
              </p:nvCxnSpPr>
              <p:spPr>
                <a:xfrm rot="10800000" flipH="1">
                  <a:off x="382602" y="3582349"/>
                  <a:ext cx="299124" cy="7527"/>
                </a:xfrm>
                <a:prstGeom prst="straightConnector1">
                  <a:avLst/>
                </a:prstGeom>
                <a:noFill/>
                <a:ln w="9525" cap="flat" cmpd="sng">
                  <a:solidFill>
                    <a:schemeClr val="dk1"/>
                  </a:solidFill>
                  <a:prstDash val="solid"/>
                  <a:round/>
                  <a:headEnd type="none" w="sm" len="sm"/>
                  <a:tailEnd type="triangle" w="med" len="med"/>
                </a:ln>
              </p:spPr>
            </p:cxnSp>
            <p:grpSp>
              <p:nvGrpSpPr>
                <p:cNvPr id="269" name="Google Shape;269;p25"/>
                <p:cNvGrpSpPr/>
                <p:nvPr/>
              </p:nvGrpSpPr>
              <p:grpSpPr>
                <a:xfrm>
                  <a:off x="6843468" y="2709208"/>
                  <a:ext cx="2485178" cy="1907191"/>
                  <a:chOff x="6698017" y="2674513"/>
                  <a:chExt cx="2485178" cy="1907191"/>
                </a:xfrm>
              </p:grpSpPr>
              <p:sp>
                <p:nvSpPr>
                  <p:cNvPr id="270" name="Google Shape;270;p25"/>
                  <p:cNvSpPr txBox="1"/>
                  <p:nvPr/>
                </p:nvSpPr>
                <p:spPr>
                  <a:xfrm>
                    <a:off x="6698017" y="3966104"/>
                    <a:ext cx="2260200" cy="6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1" i="1" u="none" strike="noStrike" cap="none">
                        <a:solidFill>
                          <a:srgbClr val="000000"/>
                        </a:solidFill>
                        <a:latin typeface="Arial"/>
                        <a:ea typeface="Arial"/>
                        <a:cs typeface="Arial"/>
                        <a:sym typeface="Arial"/>
                      </a:rPr>
                      <a:t>Liderazgo Situacional (1969)</a:t>
                    </a:r>
                    <a:endParaRPr sz="1700" b="1" i="1"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700"/>
                      <a:buFont typeface="Arial"/>
                      <a:buNone/>
                    </a:pPr>
                    <a:r>
                      <a:rPr lang="es-ES" sz="1700" b="1" i="1"/>
                      <a:t>Blanchard/ Hersey</a:t>
                    </a:r>
                    <a:endParaRPr sz="1700" b="1" i="1"/>
                  </a:p>
                </p:txBody>
              </p:sp>
              <p:cxnSp>
                <p:nvCxnSpPr>
                  <p:cNvPr id="271" name="Google Shape;271;p25"/>
                  <p:cNvCxnSpPr/>
                  <p:nvPr/>
                </p:nvCxnSpPr>
                <p:spPr>
                  <a:xfrm rot="10800000" flipH="1">
                    <a:off x="8884071" y="2674513"/>
                    <a:ext cx="299124" cy="7527"/>
                  </a:xfrm>
                  <a:prstGeom prst="straightConnector1">
                    <a:avLst/>
                  </a:prstGeom>
                  <a:noFill/>
                  <a:ln w="9525" cap="flat" cmpd="sng">
                    <a:solidFill>
                      <a:schemeClr val="dk1"/>
                    </a:solidFill>
                    <a:prstDash val="solid"/>
                    <a:round/>
                    <a:headEnd type="triangle" w="med" len="med"/>
                    <a:tailEnd type="none" w="sm" len="sm"/>
                  </a:ln>
                </p:spPr>
              </p:cxnSp>
            </p:grpSp>
            <p:cxnSp>
              <p:nvCxnSpPr>
                <p:cNvPr id="272" name="Google Shape;272;p25"/>
                <p:cNvCxnSpPr/>
                <p:nvPr/>
              </p:nvCxnSpPr>
              <p:spPr>
                <a:xfrm rot="10800000" flipH="1">
                  <a:off x="349308" y="2831095"/>
                  <a:ext cx="299124" cy="7527"/>
                </a:xfrm>
                <a:prstGeom prst="straightConnector1">
                  <a:avLst/>
                </a:prstGeom>
                <a:noFill/>
                <a:ln w="9525" cap="flat" cmpd="sng">
                  <a:solidFill>
                    <a:schemeClr val="dk1"/>
                  </a:solidFill>
                  <a:prstDash val="solid"/>
                  <a:round/>
                  <a:headEnd type="none" w="sm" len="sm"/>
                  <a:tailEnd type="triangle" w="med" len="med"/>
                </a:ln>
              </p:spPr>
            </p:cxnSp>
            <p:sp>
              <p:nvSpPr>
                <p:cNvPr id="263" name="Google Shape;263;p25"/>
                <p:cNvSpPr txBox="1"/>
                <p:nvPr/>
              </p:nvSpPr>
              <p:spPr>
                <a:xfrm>
                  <a:off x="604104" y="4358203"/>
                  <a:ext cx="1891500" cy="831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650"/>
                    <a:buFont typeface="Arial"/>
                    <a:buNone/>
                  </a:pPr>
                  <a:r>
                    <a:rPr lang="es-ES" sz="1650" b="1" u="none" strike="noStrike" cap="none">
                      <a:solidFill>
                        <a:srgbClr val="000000"/>
                      </a:solidFill>
                    </a:rPr>
                    <a:t>T</a:t>
                  </a:r>
                  <a:r>
                    <a:rPr lang="es-ES" sz="1650" b="1" u="none" strike="noStrike" cap="none" baseline="30000">
                      <a:solidFill>
                        <a:srgbClr val="000000"/>
                      </a:solidFill>
                    </a:rPr>
                    <a:t>es</a:t>
                  </a:r>
                  <a:r>
                    <a:rPr lang="es-ES" sz="1650" b="1" u="none" strike="noStrike" cap="none">
                      <a:solidFill>
                        <a:srgbClr val="000000"/>
                      </a:solidFill>
                    </a:rPr>
                    <a:t> del Comportamiento</a:t>
                  </a:r>
                  <a:endParaRPr sz="1650" b="1" u="none" strike="noStrike" cap="none">
                    <a:solidFill>
                      <a:srgbClr val="000000"/>
                    </a:solidFill>
                  </a:endParaRPr>
                </a:p>
                <a:p>
                  <a:pPr marL="0" marR="0" lvl="0" indent="0" algn="ctr" rtl="0">
                    <a:lnSpc>
                      <a:spcPct val="100000"/>
                    </a:lnSpc>
                    <a:spcBef>
                      <a:spcPts val="0"/>
                    </a:spcBef>
                    <a:spcAft>
                      <a:spcPts val="0"/>
                    </a:spcAft>
                    <a:buClr>
                      <a:srgbClr val="000000"/>
                    </a:buClr>
                    <a:buSzPts val="1500"/>
                    <a:buFont typeface="Arial"/>
                    <a:buNone/>
                  </a:pPr>
                  <a:r>
                    <a:rPr lang="es-ES" sz="1500" b="1" u="none" strike="noStrike" cap="none">
                      <a:solidFill>
                        <a:srgbClr val="000000"/>
                      </a:solidFill>
                    </a:rPr>
                    <a:t>1960-1980</a:t>
                  </a:r>
                  <a:endParaRPr sz="1500" b="1" u="none" strike="noStrike" cap="none">
                    <a:solidFill>
                      <a:srgbClr val="000000"/>
                    </a:solidFill>
                  </a:endParaRPr>
                </a:p>
              </p:txBody>
            </p:sp>
            <p:cxnSp>
              <p:nvCxnSpPr>
                <p:cNvPr id="273" name="Google Shape;273;p25"/>
                <p:cNvCxnSpPr/>
                <p:nvPr/>
              </p:nvCxnSpPr>
              <p:spPr>
                <a:xfrm rot="10800000" flipH="1">
                  <a:off x="9048524" y="3435709"/>
                  <a:ext cx="299124" cy="7527"/>
                </a:xfrm>
                <a:prstGeom prst="straightConnector1">
                  <a:avLst/>
                </a:prstGeom>
                <a:noFill/>
                <a:ln w="9525" cap="flat" cmpd="sng">
                  <a:solidFill>
                    <a:schemeClr val="dk1"/>
                  </a:solidFill>
                  <a:prstDash val="solid"/>
                  <a:round/>
                  <a:headEnd type="triangle" w="med" len="med"/>
                  <a:tailEnd type="none" w="sm" len="sm"/>
                </a:ln>
              </p:spPr>
            </p:cxnSp>
            <p:sp>
              <p:nvSpPr>
                <p:cNvPr id="274" name="Google Shape;274;p25"/>
                <p:cNvSpPr txBox="1"/>
                <p:nvPr/>
              </p:nvSpPr>
              <p:spPr>
                <a:xfrm>
                  <a:off x="3699925" y="4158265"/>
                  <a:ext cx="2541918" cy="707886"/>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Teorías Contemporáneas</a:t>
                  </a:r>
                  <a:endParaRPr sz="2000" b="1" i="0" u="none" strike="noStrike" cap="none">
                    <a:solidFill>
                      <a:schemeClr val="lt1"/>
                    </a:solidFill>
                    <a:latin typeface="Arial"/>
                    <a:ea typeface="Arial"/>
                    <a:cs typeface="Arial"/>
                    <a:sym typeface="Arial"/>
                  </a:endParaRPr>
                </a:p>
              </p:txBody>
            </p:sp>
            <p:cxnSp>
              <p:nvCxnSpPr>
                <p:cNvPr id="275" name="Google Shape;275;p25"/>
                <p:cNvCxnSpPr>
                  <a:stCxn id="264" idx="1"/>
                  <a:endCxn id="258" idx="3"/>
                </p:cNvCxnSpPr>
                <p:nvPr/>
              </p:nvCxnSpPr>
              <p:spPr>
                <a:xfrm rot="10800000">
                  <a:off x="2172647" y="1928222"/>
                  <a:ext cx="1905300" cy="662700"/>
                </a:xfrm>
                <a:prstGeom prst="straightConnector1">
                  <a:avLst/>
                </a:prstGeom>
                <a:noFill/>
                <a:ln w="12700" cap="flat" cmpd="sng">
                  <a:solidFill>
                    <a:schemeClr val="dk1"/>
                  </a:solidFill>
                  <a:prstDash val="solid"/>
                  <a:round/>
                  <a:headEnd type="none" w="sm" len="sm"/>
                  <a:tailEnd type="triangle" w="med" len="med"/>
                </a:ln>
              </p:spPr>
            </p:cxnSp>
            <p:cxnSp>
              <p:nvCxnSpPr>
                <p:cNvPr id="276" name="Google Shape;276;p25"/>
                <p:cNvCxnSpPr>
                  <a:stCxn id="264" idx="7"/>
                  <a:endCxn id="259" idx="1"/>
                </p:cNvCxnSpPr>
                <p:nvPr/>
              </p:nvCxnSpPr>
              <p:spPr>
                <a:xfrm rot="10800000" flipH="1">
                  <a:off x="5875341" y="1806122"/>
                  <a:ext cx="1443600" cy="784800"/>
                </a:xfrm>
                <a:prstGeom prst="straightConnector1">
                  <a:avLst/>
                </a:prstGeom>
                <a:noFill/>
                <a:ln w="12700" cap="flat" cmpd="sng">
                  <a:solidFill>
                    <a:schemeClr val="dk1"/>
                  </a:solidFill>
                  <a:prstDash val="solid"/>
                  <a:round/>
                  <a:headEnd type="none" w="sm" len="sm"/>
                  <a:tailEnd type="triangle" w="med" len="med"/>
                </a:ln>
              </p:spPr>
            </p:cxnSp>
            <p:cxnSp>
              <p:nvCxnSpPr>
                <p:cNvPr id="277" name="Google Shape;277;p25"/>
                <p:cNvCxnSpPr>
                  <a:stCxn id="264" idx="4"/>
                  <a:endCxn id="274" idx="0"/>
                </p:cNvCxnSpPr>
                <p:nvPr/>
              </p:nvCxnSpPr>
              <p:spPr>
                <a:xfrm flipH="1">
                  <a:off x="4970944" y="3440549"/>
                  <a:ext cx="5700" cy="717600"/>
                </a:xfrm>
                <a:prstGeom prst="straightConnector1">
                  <a:avLst/>
                </a:prstGeom>
                <a:noFill/>
                <a:ln w="12700" cap="flat" cmpd="sng">
                  <a:solidFill>
                    <a:schemeClr val="dk1"/>
                  </a:solidFill>
                  <a:prstDash val="solid"/>
                  <a:round/>
                  <a:headEnd type="none" w="sm" len="sm"/>
                  <a:tailEnd type="triangle" w="med" len="med"/>
                </a:ln>
              </p:spPr>
            </p:cxnSp>
            <p:cxnSp>
              <p:nvCxnSpPr>
                <p:cNvPr id="278" name="Google Shape;278;p25"/>
                <p:cNvCxnSpPr/>
                <p:nvPr/>
              </p:nvCxnSpPr>
              <p:spPr>
                <a:xfrm>
                  <a:off x="4661170" y="5481703"/>
                  <a:ext cx="607874" cy="1"/>
                </a:xfrm>
                <a:prstGeom prst="straightConnector1">
                  <a:avLst/>
                </a:prstGeom>
                <a:noFill/>
                <a:ln w="9525" cap="flat" cmpd="sng">
                  <a:solidFill>
                    <a:schemeClr val="dk1"/>
                  </a:solidFill>
                  <a:prstDash val="solid"/>
                  <a:round/>
                  <a:headEnd type="triangle" w="med" len="med"/>
                  <a:tailEnd type="triangle" w="med" len="med"/>
                </a:ln>
              </p:spPr>
            </p:cxnSp>
            <p:sp>
              <p:nvSpPr>
                <p:cNvPr id="279" name="Google Shape;279;p25"/>
                <p:cNvSpPr txBox="1"/>
                <p:nvPr/>
              </p:nvSpPr>
              <p:spPr>
                <a:xfrm>
                  <a:off x="5077897" y="5173926"/>
                  <a:ext cx="3344716" cy="6155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0" i="0" u="none" strike="noStrike" cap="none">
                      <a:solidFill>
                        <a:srgbClr val="000000"/>
                      </a:solidFill>
                      <a:latin typeface="Arial"/>
                      <a:ea typeface="Arial"/>
                      <a:cs typeface="Arial"/>
                      <a:sym typeface="Arial"/>
                    </a:rPr>
                    <a:t>Liderazgo Transformacional- Transaccional (1981)</a:t>
                  </a:r>
                  <a:endParaRPr/>
                </a:p>
              </p:txBody>
            </p:sp>
            <p:sp>
              <p:nvSpPr>
                <p:cNvPr id="280" name="Google Shape;280;p25"/>
                <p:cNvSpPr txBox="1"/>
                <p:nvPr/>
              </p:nvSpPr>
              <p:spPr>
                <a:xfrm>
                  <a:off x="1568144" y="5992451"/>
                  <a:ext cx="3137098" cy="35394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0" i="0" u="none" strike="noStrike" cap="none">
                      <a:solidFill>
                        <a:srgbClr val="000000"/>
                      </a:solidFill>
                      <a:latin typeface="Arial"/>
                      <a:ea typeface="Arial"/>
                      <a:cs typeface="Arial"/>
                      <a:sym typeface="Arial"/>
                    </a:rPr>
                    <a:t>Liderazgo Carismático (1985)</a:t>
                  </a:r>
                  <a:endParaRPr sz="1700" b="0" i="0" u="none" strike="noStrike" cap="none">
                    <a:solidFill>
                      <a:srgbClr val="000000"/>
                    </a:solidFill>
                    <a:latin typeface="Arial"/>
                    <a:ea typeface="Arial"/>
                    <a:cs typeface="Arial"/>
                    <a:sym typeface="Arial"/>
                  </a:endParaRPr>
                </a:p>
              </p:txBody>
            </p:sp>
            <p:sp>
              <p:nvSpPr>
                <p:cNvPr id="281" name="Google Shape;281;p25"/>
                <p:cNvSpPr txBox="1"/>
                <p:nvPr/>
              </p:nvSpPr>
              <p:spPr>
                <a:xfrm>
                  <a:off x="5230983" y="5952335"/>
                  <a:ext cx="2743479" cy="61555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0" i="0" u="none" strike="noStrike" cap="none">
                      <a:solidFill>
                        <a:srgbClr val="000000"/>
                      </a:solidFill>
                      <a:latin typeface="Arial"/>
                      <a:ea typeface="Arial"/>
                      <a:cs typeface="Arial"/>
                      <a:sym typeface="Arial"/>
                    </a:rPr>
                    <a:t>Liderazgo de equipo (1988)</a:t>
                  </a:r>
                  <a:endParaRPr sz="1700" b="0" i="0" u="none" strike="noStrike" cap="none">
                    <a:solidFill>
                      <a:srgbClr val="000000"/>
                    </a:solidFill>
                    <a:latin typeface="Arial"/>
                    <a:ea typeface="Arial"/>
                    <a:cs typeface="Arial"/>
                    <a:sym typeface="Arial"/>
                  </a:endParaRPr>
                </a:p>
              </p:txBody>
            </p:sp>
          </p:grpSp>
        </p:grpSp>
        <p:cxnSp>
          <p:nvCxnSpPr>
            <p:cNvPr id="282" name="Google Shape;282;p25"/>
            <p:cNvCxnSpPr/>
            <p:nvPr/>
          </p:nvCxnSpPr>
          <p:spPr>
            <a:xfrm rot="10800000" flipH="1">
              <a:off x="9225813" y="4311637"/>
              <a:ext cx="225434" cy="10436"/>
            </a:xfrm>
            <a:prstGeom prst="straightConnector1">
              <a:avLst/>
            </a:prstGeom>
            <a:noFill/>
            <a:ln w="9525" cap="flat" cmpd="sng">
              <a:solidFill>
                <a:schemeClr val="dk1"/>
              </a:solidFill>
              <a:prstDash val="solid"/>
              <a:round/>
              <a:headEnd type="triangle" w="med" len="med"/>
              <a:tailEnd type="none" w="sm" len="sm"/>
            </a:ln>
          </p:spPr>
        </p:cxnSp>
      </p:grpSp>
      <p:cxnSp>
        <p:nvCxnSpPr>
          <p:cNvPr id="283" name="Google Shape;283;p25"/>
          <p:cNvCxnSpPr>
            <a:stCxn id="274" idx="2"/>
          </p:cNvCxnSpPr>
          <p:nvPr/>
        </p:nvCxnSpPr>
        <p:spPr>
          <a:xfrm flipH="1">
            <a:off x="4692015" y="4726327"/>
            <a:ext cx="10500" cy="1298400"/>
          </a:xfrm>
          <a:prstGeom prst="straightConnector1">
            <a:avLst/>
          </a:prstGeom>
          <a:noFill/>
          <a:ln w="12700" cap="flat" cmpd="sng">
            <a:solidFill>
              <a:schemeClr val="dk1"/>
            </a:solidFill>
            <a:prstDash val="solid"/>
            <a:round/>
            <a:headEnd type="none" w="sm" len="sm"/>
            <a:tailEnd type="none" w="sm" len="sm"/>
          </a:ln>
        </p:spPr>
      </p:cxnSp>
      <p:pic>
        <p:nvPicPr>
          <p:cNvPr id="284" name="Google Shape;284;p25"/>
          <p:cNvPicPr preferRelativeResize="0"/>
          <p:nvPr/>
        </p:nvPicPr>
        <p:blipFill rotWithShape="1">
          <a:blip r:embed="rId3">
            <a:alphaModFix/>
          </a:blip>
          <a:srcRect/>
          <a:stretch/>
        </p:blipFill>
        <p:spPr>
          <a:xfrm rot="1333388">
            <a:off x="1976426" y="2676722"/>
            <a:ext cx="1909044" cy="937599"/>
          </a:xfrm>
          <a:prstGeom prst="rect">
            <a:avLst/>
          </a:prstGeom>
          <a:noFill/>
          <a:ln>
            <a:noFill/>
          </a:ln>
        </p:spPr>
      </p:pic>
      <p:cxnSp>
        <p:nvCxnSpPr>
          <p:cNvPr id="285" name="Google Shape;285;p25"/>
          <p:cNvCxnSpPr/>
          <p:nvPr/>
        </p:nvCxnSpPr>
        <p:spPr>
          <a:xfrm>
            <a:off x="4392801" y="6024627"/>
            <a:ext cx="607874" cy="1"/>
          </a:xfrm>
          <a:prstGeom prst="straightConnector1">
            <a:avLst/>
          </a:prstGeom>
          <a:noFill/>
          <a:ln w="9525" cap="flat" cmpd="sng">
            <a:solidFill>
              <a:schemeClr val="dk1"/>
            </a:solidFill>
            <a:prstDash val="solid"/>
            <a:round/>
            <a:headEnd type="triangle" w="med" len="med"/>
            <a:tailEnd type="triangle" w="med" len="med"/>
          </a:ln>
        </p:spPr>
      </p:cxnSp>
      <p:sp>
        <p:nvSpPr>
          <p:cNvPr id="286" name="Google Shape;286;p25"/>
          <p:cNvSpPr txBox="1"/>
          <p:nvPr/>
        </p:nvSpPr>
        <p:spPr>
          <a:xfrm>
            <a:off x="1592450" y="38100"/>
            <a:ext cx="6684900" cy="67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CC0066"/>
              </a:buClr>
              <a:buSzPts val="2400"/>
              <a:buFont typeface="Calibri"/>
              <a:buNone/>
            </a:pPr>
            <a:r>
              <a:rPr lang="es-ES" sz="2400" b="1" i="0" u="none" strike="noStrike" cap="small">
                <a:solidFill>
                  <a:srgbClr val="FFFFFF"/>
                </a:solidFill>
                <a:latin typeface="Arial"/>
                <a:ea typeface="Arial"/>
                <a:cs typeface="Arial"/>
                <a:sym typeface="Arial"/>
              </a:rPr>
              <a:t>B- LIDERAZGO: Estilos de Liderazgo</a:t>
            </a:r>
            <a:endParaRPr sz="2400" b="1" i="0" u="none" strike="noStrike" cap="small">
              <a:solidFill>
                <a:srgbClr val="FFFFFF"/>
              </a:solidFill>
              <a:latin typeface="Arial"/>
              <a:ea typeface="Arial"/>
              <a:cs typeface="Arial"/>
              <a:sym typeface="Arial"/>
            </a:endParaRPr>
          </a:p>
        </p:txBody>
      </p:sp>
      <p:sp>
        <p:nvSpPr>
          <p:cNvPr id="287" name="Google Shape;287;p25"/>
          <p:cNvSpPr/>
          <p:nvPr/>
        </p:nvSpPr>
        <p:spPr>
          <a:xfrm>
            <a:off x="355426" y="4976750"/>
            <a:ext cx="1926000" cy="523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400" b="1" i="0" u="none" strike="noStrike" cap="none">
                <a:solidFill>
                  <a:schemeClr val="accent2"/>
                </a:solidFill>
                <a:latin typeface="Arial"/>
                <a:ea typeface="Arial"/>
                <a:cs typeface="Arial"/>
                <a:sym typeface="Arial"/>
              </a:rPr>
              <a:t>“Se puede aprender a ser buen líder”</a:t>
            </a:r>
            <a:endParaRPr sz="1400" b="1" i="0" u="none" strike="noStrike" cap="none">
              <a:solidFill>
                <a:schemeClr val="accent2"/>
              </a:solidFill>
              <a:latin typeface="Arial"/>
              <a:ea typeface="Arial"/>
              <a:cs typeface="Arial"/>
              <a:sym typeface="Arial"/>
            </a:endParaRPr>
          </a:p>
        </p:txBody>
      </p:sp>
      <p:sp>
        <p:nvSpPr>
          <p:cNvPr id="288" name="Google Shape;288;p25"/>
          <p:cNvSpPr/>
          <p:nvPr/>
        </p:nvSpPr>
        <p:spPr>
          <a:xfrm>
            <a:off x="5888425" y="2042725"/>
            <a:ext cx="33519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400" b="1" i="0" u="none" strike="noStrike" cap="none">
                <a:solidFill>
                  <a:schemeClr val="accent2"/>
                </a:solidFill>
                <a:latin typeface="Arial"/>
                <a:ea typeface="Arial"/>
                <a:cs typeface="Arial"/>
                <a:sym typeface="Arial"/>
              </a:rPr>
              <a:t>el líder se ve influido por la situación </a:t>
            </a:r>
            <a:endParaRPr sz="1400" b="1" i="0" u="none" strike="noStrike" cap="none">
              <a:solidFill>
                <a:schemeClr val="accent2"/>
              </a:solidFill>
              <a:latin typeface="Arial"/>
              <a:ea typeface="Arial"/>
              <a:cs typeface="Arial"/>
              <a:sym typeface="Arial"/>
            </a:endParaRPr>
          </a:p>
        </p:txBody>
      </p:sp>
      <p:sp>
        <p:nvSpPr>
          <p:cNvPr id="289" name="Google Shape;289;p25"/>
          <p:cNvSpPr/>
          <p:nvPr/>
        </p:nvSpPr>
        <p:spPr>
          <a:xfrm>
            <a:off x="117075" y="3658200"/>
            <a:ext cx="2443800" cy="392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400" b="1" i="0" u="none" strike="noStrike" cap="none">
                <a:solidFill>
                  <a:schemeClr val="accent2"/>
                </a:solidFill>
                <a:latin typeface="Arial"/>
                <a:ea typeface="Arial"/>
                <a:cs typeface="Arial"/>
                <a:sym typeface="Arial"/>
              </a:rPr>
              <a:t>“Se nace líder, no se hace””</a:t>
            </a:r>
            <a:endParaRPr sz="1400" b="1" i="0" u="none" strike="noStrike" cap="none">
              <a:solidFill>
                <a:schemeClr val="accent2"/>
              </a:solidFill>
              <a:latin typeface="Arial"/>
              <a:ea typeface="Arial"/>
              <a:cs typeface="Arial"/>
              <a:sym typeface="Arial"/>
            </a:endParaRPr>
          </a:p>
        </p:txBody>
      </p:sp>
      <p:sp>
        <p:nvSpPr>
          <p:cNvPr id="290" name="Google Shape;290;p25"/>
          <p:cNvSpPr txBox="1"/>
          <p:nvPr/>
        </p:nvSpPr>
        <p:spPr>
          <a:xfrm>
            <a:off x="6753155" y="3062651"/>
            <a:ext cx="2067600" cy="615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s-ES" sz="1700" b="1" i="0" u="none" strike="noStrike" cap="none">
                <a:solidFill>
                  <a:srgbClr val="000000"/>
                </a:solidFill>
              </a:rPr>
              <a:t>Modelo </a:t>
            </a:r>
            <a:r>
              <a:rPr lang="es-ES" sz="1700" b="1"/>
              <a:t>X e Y y Z</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500"/>
                                        <p:tgtEl>
                                          <p:spTgt spid="2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
                                        </p:tgtEl>
                                        <p:attrNameLst>
                                          <p:attrName>style.visibility</p:attrName>
                                        </p:attrNameLst>
                                      </p:cBhvr>
                                      <p:to>
                                        <p:strVal val="visible"/>
                                      </p:to>
                                    </p:set>
                                    <p:animEffect transition="in" filter="fade">
                                      <p:cBhvr>
                                        <p:cTn id="12"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26" descr="Resultado de imagen de lewin, lippit y white"/>
          <p:cNvPicPr preferRelativeResize="0"/>
          <p:nvPr/>
        </p:nvPicPr>
        <p:blipFill rotWithShape="1">
          <a:blip r:embed="rId3">
            <a:alphaModFix/>
          </a:blip>
          <a:srcRect/>
          <a:stretch/>
        </p:blipFill>
        <p:spPr>
          <a:xfrm>
            <a:off x="3350970" y="682888"/>
            <a:ext cx="917687" cy="1112347"/>
          </a:xfrm>
          <a:prstGeom prst="rect">
            <a:avLst/>
          </a:prstGeom>
          <a:noFill/>
          <a:ln>
            <a:noFill/>
          </a:ln>
        </p:spPr>
      </p:pic>
      <p:sp>
        <p:nvSpPr>
          <p:cNvPr id="296" name="Google Shape;296;p2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12</a:t>
            </a:fld>
            <a:endParaRPr sz="900" b="0" i="0" u="none" strike="noStrike" cap="none">
              <a:solidFill>
                <a:srgbClr val="888888"/>
              </a:solidFill>
              <a:latin typeface="Arial"/>
              <a:ea typeface="Arial"/>
              <a:cs typeface="Arial"/>
              <a:sym typeface="Arial"/>
            </a:endParaRPr>
          </a:p>
        </p:txBody>
      </p:sp>
      <p:pic>
        <p:nvPicPr>
          <p:cNvPr id="297" name="Google Shape;297;p26" descr="Resultado de imagen de lewin, lippit y white"/>
          <p:cNvPicPr preferRelativeResize="0"/>
          <p:nvPr/>
        </p:nvPicPr>
        <p:blipFill rotWithShape="1">
          <a:blip r:embed="rId4">
            <a:alphaModFix/>
          </a:blip>
          <a:srcRect/>
          <a:stretch/>
        </p:blipFill>
        <p:spPr>
          <a:xfrm>
            <a:off x="4268657" y="687541"/>
            <a:ext cx="1816622" cy="1098489"/>
          </a:xfrm>
          <a:prstGeom prst="rect">
            <a:avLst/>
          </a:prstGeom>
          <a:noFill/>
          <a:ln>
            <a:noFill/>
          </a:ln>
        </p:spPr>
      </p:pic>
      <p:sp>
        <p:nvSpPr>
          <p:cNvPr id="298" name="Google Shape;298;p26"/>
          <p:cNvSpPr txBox="1"/>
          <p:nvPr/>
        </p:nvSpPr>
        <p:spPr>
          <a:xfrm>
            <a:off x="2421988" y="67894"/>
            <a:ext cx="5009700" cy="423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1" u="none" strike="noStrike" cap="small">
                <a:solidFill>
                  <a:srgbClr val="FFFFFF"/>
                </a:solidFill>
                <a:latin typeface="Calibri"/>
                <a:ea typeface="Calibri"/>
                <a:cs typeface="Calibri"/>
                <a:sym typeface="Calibri"/>
              </a:rPr>
              <a:t>1- Modelo de Lewin, Lippitt y White</a:t>
            </a:r>
            <a:endParaRPr sz="1400" b="0" i="0" u="none" strike="noStrike" cap="none">
              <a:solidFill>
                <a:srgbClr val="FFFFFF"/>
              </a:solidFill>
              <a:latin typeface="Arial"/>
              <a:ea typeface="Arial"/>
              <a:cs typeface="Arial"/>
              <a:sym typeface="Arial"/>
            </a:endParaRPr>
          </a:p>
        </p:txBody>
      </p:sp>
      <p:pic>
        <p:nvPicPr>
          <p:cNvPr id="299" name="Google Shape;299;p26"/>
          <p:cNvPicPr preferRelativeResize="0"/>
          <p:nvPr/>
        </p:nvPicPr>
        <p:blipFill rotWithShape="1">
          <a:blip r:embed="rId5">
            <a:alphaModFix/>
          </a:blip>
          <a:srcRect b="46743"/>
          <a:stretch/>
        </p:blipFill>
        <p:spPr>
          <a:xfrm>
            <a:off x="836295" y="2633920"/>
            <a:ext cx="7562850" cy="3023899"/>
          </a:xfrm>
          <a:prstGeom prst="rect">
            <a:avLst/>
          </a:prstGeom>
          <a:noFill/>
          <a:ln>
            <a:noFill/>
          </a:ln>
        </p:spPr>
      </p:pic>
      <p:sp>
        <p:nvSpPr>
          <p:cNvPr id="300" name="Google Shape;300;p26"/>
          <p:cNvSpPr txBox="1"/>
          <p:nvPr/>
        </p:nvSpPr>
        <p:spPr>
          <a:xfrm>
            <a:off x="836295" y="1844060"/>
            <a:ext cx="2562300" cy="709500"/>
          </a:xfrm>
          <a:prstGeom prst="rect">
            <a:avLst/>
          </a:prstGeom>
          <a:solidFill>
            <a:srgbClr val="F3F3F3"/>
          </a:solid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1" i="0" u="none" strike="noStrike" cap="none">
                <a:solidFill>
                  <a:srgbClr val="000000"/>
                </a:solidFill>
                <a:latin typeface="Calibri"/>
                <a:ea typeface="Calibri"/>
                <a:cs typeface="Calibri"/>
                <a:sym typeface="Calibri"/>
              </a:rPr>
              <a:t>AUTORITARIO</a:t>
            </a:r>
            <a:endParaRPr sz="1800" b="1" i="0" u="none" strike="noStrike" cap="none">
              <a:solidFill>
                <a:srgbClr val="000000"/>
              </a:solidFill>
              <a:latin typeface="Calibri"/>
              <a:ea typeface="Calibri"/>
              <a:cs typeface="Calibri"/>
              <a:sym typeface="Calibri"/>
            </a:endParaRPr>
          </a:p>
        </p:txBody>
      </p:sp>
      <p:sp>
        <p:nvSpPr>
          <p:cNvPr id="301" name="Google Shape;301;p26"/>
          <p:cNvSpPr txBox="1"/>
          <p:nvPr/>
        </p:nvSpPr>
        <p:spPr>
          <a:xfrm>
            <a:off x="6097845" y="1841082"/>
            <a:ext cx="2242500" cy="709500"/>
          </a:xfrm>
          <a:prstGeom prst="rect">
            <a:avLst/>
          </a:prstGeom>
          <a:solidFill>
            <a:srgbClr val="F3F3F3"/>
          </a:solid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1" i="0" u="none" strike="noStrike" cap="none">
                <a:solidFill>
                  <a:srgbClr val="000000"/>
                </a:solidFill>
                <a:latin typeface="Calibri"/>
                <a:ea typeface="Calibri"/>
                <a:cs typeface="Calibri"/>
                <a:sym typeface="Calibri"/>
              </a:rPr>
              <a:t>DEMOCRÁTICO</a:t>
            </a:r>
            <a:endParaRPr sz="1800" b="1" i="0" u="none" strike="noStrike" cap="none">
              <a:solidFill>
                <a:srgbClr val="000000"/>
              </a:solidFill>
              <a:latin typeface="Calibri"/>
              <a:ea typeface="Calibri"/>
              <a:cs typeface="Calibri"/>
              <a:sym typeface="Calibri"/>
            </a:endParaRPr>
          </a:p>
        </p:txBody>
      </p:sp>
      <p:sp>
        <p:nvSpPr>
          <p:cNvPr id="302" name="Google Shape;302;p26"/>
          <p:cNvSpPr txBox="1"/>
          <p:nvPr/>
        </p:nvSpPr>
        <p:spPr>
          <a:xfrm>
            <a:off x="3661920" y="1841082"/>
            <a:ext cx="2129700" cy="7095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1" i="0" u="none" strike="noStrike" cap="none">
                <a:solidFill>
                  <a:srgbClr val="000000"/>
                </a:solidFill>
                <a:latin typeface="Calibri"/>
                <a:ea typeface="Calibri"/>
                <a:cs typeface="Calibri"/>
                <a:sym typeface="Calibri"/>
              </a:rPr>
              <a:t>LAISSEZ-FAIRE</a:t>
            </a:r>
            <a:endParaRPr sz="1800" b="1" i="0" u="none" strike="noStrike" cap="none">
              <a:solidFill>
                <a:srgbClr val="000000"/>
              </a:solidFill>
              <a:latin typeface="Calibri"/>
              <a:ea typeface="Calibri"/>
              <a:cs typeface="Calibri"/>
              <a:sym typeface="Calibri"/>
            </a:endParaRPr>
          </a:p>
          <a:p>
            <a:pPr marL="0" marR="0" lvl="0" indent="0" algn="ctr" rtl="0">
              <a:lnSpc>
                <a:spcPct val="90000"/>
              </a:lnSpc>
              <a:spcBef>
                <a:spcPts val="0"/>
              </a:spcBef>
              <a:spcAft>
                <a:spcPts val="0"/>
              </a:spcAft>
              <a:buClr>
                <a:srgbClr val="000000"/>
              </a:buClr>
              <a:buSzPts val="1800"/>
              <a:buFont typeface="Arial"/>
              <a:buNone/>
            </a:pPr>
            <a:r>
              <a:rPr lang="es-ES" sz="1800" b="1" i="0" u="none" strike="noStrike" cap="none">
                <a:solidFill>
                  <a:srgbClr val="000000"/>
                </a:solidFill>
                <a:latin typeface="Calibri"/>
                <a:ea typeface="Calibri"/>
                <a:cs typeface="Calibri"/>
                <a:sym typeface="Calibri"/>
              </a:rPr>
              <a:t>Concesivo-liberal</a:t>
            </a:r>
            <a:endParaRPr sz="1800" b="1" i="0" u="none" strike="noStrike" cap="none">
              <a:solidFill>
                <a:srgbClr val="000000"/>
              </a:solidFill>
              <a:latin typeface="Calibri"/>
              <a:ea typeface="Calibri"/>
              <a:cs typeface="Calibri"/>
              <a:sym typeface="Calibri"/>
            </a:endParaRPr>
          </a:p>
        </p:txBody>
      </p:sp>
      <p:sp>
        <p:nvSpPr>
          <p:cNvPr id="303" name="Google Shape;303;p26"/>
          <p:cNvSpPr txBox="1"/>
          <p:nvPr/>
        </p:nvSpPr>
        <p:spPr>
          <a:xfrm>
            <a:off x="260874" y="5642578"/>
            <a:ext cx="8776446" cy="95029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Exploraron 3 tipos de liderazgo y en su investigación demostraron que </a:t>
            </a:r>
            <a:r>
              <a:rPr lang="es-ES" sz="1400" b="1" i="0" u="none" strike="noStrike" cap="none">
                <a:solidFill>
                  <a:srgbClr val="000000"/>
                </a:solidFill>
                <a:latin typeface="Arial"/>
                <a:ea typeface="Arial"/>
                <a:cs typeface="Arial"/>
                <a:sym typeface="Arial"/>
              </a:rPr>
              <a:t>a corto plazo </a:t>
            </a:r>
            <a:r>
              <a:rPr lang="es-ES" sz="1400" b="0" i="0" u="none" strike="noStrike" cap="none">
                <a:solidFill>
                  <a:srgbClr val="000000"/>
                </a:solidFill>
                <a:latin typeface="Arial"/>
                <a:ea typeface="Arial"/>
                <a:cs typeface="Arial"/>
                <a:sym typeface="Arial"/>
              </a:rPr>
              <a:t>la cantidad y la calidad del trabajo son superiores con el</a:t>
            </a:r>
            <a:r>
              <a:rPr lang="es-ES" sz="1400" b="1" i="0" u="none" strike="noStrike" cap="none">
                <a:solidFill>
                  <a:srgbClr val="000000"/>
                </a:solidFill>
                <a:latin typeface="Arial"/>
                <a:ea typeface="Arial"/>
                <a:cs typeface="Arial"/>
                <a:sym typeface="Arial"/>
              </a:rPr>
              <a:t> estilo autoritario y </a:t>
            </a:r>
            <a:r>
              <a:rPr lang="es-ES" sz="1400" b="0" i="0" u="none" strike="noStrike" cap="none">
                <a:solidFill>
                  <a:srgbClr val="000000"/>
                </a:solidFill>
                <a:latin typeface="Arial"/>
                <a:ea typeface="Arial"/>
                <a:cs typeface="Arial"/>
                <a:sym typeface="Arial"/>
              </a:rPr>
              <a:t>que </a:t>
            </a:r>
            <a:r>
              <a:rPr lang="es-ES" sz="1400" b="1" i="0" u="none" strike="noStrike" cap="none">
                <a:solidFill>
                  <a:srgbClr val="000000"/>
                </a:solidFill>
                <a:latin typeface="Arial"/>
                <a:ea typeface="Arial"/>
                <a:cs typeface="Arial"/>
                <a:sym typeface="Arial"/>
              </a:rPr>
              <a:t>a largo plazo </a:t>
            </a:r>
            <a:r>
              <a:rPr lang="es-ES" sz="1400" b="0" i="0" u="none" strike="noStrike" cap="none">
                <a:solidFill>
                  <a:srgbClr val="000000"/>
                </a:solidFill>
                <a:latin typeface="Arial"/>
                <a:ea typeface="Arial"/>
                <a:cs typeface="Arial"/>
                <a:sym typeface="Arial"/>
              </a:rPr>
              <a:t>el estilo </a:t>
            </a:r>
            <a:r>
              <a:rPr lang="es-ES" sz="1400" b="1" i="0" u="none" strike="noStrike" cap="none">
                <a:solidFill>
                  <a:srgbClr val="000000"/>
                </a:solidFill>
                <a:latin typeface="Arial"/>
                <a:ea typeface="Arial"/>
                <a:cs typeface="Arial"/>
                <a:sym typeface="Arial"/>
              </a:rPr>
              <a:t>democrático </a:t>
            </a:r>
            <a:r>
              <a:rPr lang="es-ES" sz="1400" b="0" i="0" u="none" strike="noStrike" cap="none">
                <a:solidFill>
                  <a:srgbClr val="000000"/>
                </a:solidFill>
                <a:latin typeface="Arial"/>
                <a:ea typeface="Arial"/>
                <a:cs typeface="Arial"/>
                <a:sym typeface="Arial"/>
              </a:rPr>
              <a:t>es más efectivo y eficiente. El estilo Laissez-faire no es efectivo en el trabajo del grupo y no mejora la satisfacción.</a:t>
            </a:r>
            <a:endParaRPr sz="1400" b="0" i="0" u="none" strike="noStrike" cap="none">
              <a:solidFill>
                <a:srgbClr val="000000"/>
              </a:solidFill>
              <a:latin typeface="Arial"/>
              <a:ea typeface="Arial"/>
              <a:cs typeface="Arial"/>
              <a:sym typeface="Arial"/>
            </a:endParaRPr>
          </a:p>
        </p:txBody>
      </p:sp>
      <p:sp>
        <p:nvSpPr>
          <p:cNvPr id="304" name="Google Shape;304;p26"/>
          <p:cNvSpPr txBox="1"/>
          <p:nvPr/>
        </p:nvSpPr>
        <p:spPr>
          <a:xfrm>
            <a:off x="34896" y="848556"/>
            <a:ext cx="1119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FFFFFF"/>
                </a:solidFill>
                <a:latin typeface="Calibri"/>
                <a:ea typeface="Calibri"/>
                <a:cs typeface="Calibri"/>
                <a:sym typeface="Calibri"/>
              </a:rPr>
              <a:t>Kurt Lewin </a:t>
            </a:r>
            <a:endParaRPr sz="1400" b="1" i="0" u="none" strike="noStrike" cap="none">
              <a:solidFill>
                <a:srgbClr val="FFFFFF"/>
              </a:solidFill>
              <a:latin typeface="Arial"/>
              <a:ea typeface="Arial"/>
              <a:cs typeface="Arial"/>
              <a:sym typeface="Arial"/>
            </a:endParaRPr>
          </a:p>
        </p:txBody>
      </p:sp>
      <p:sp>
        <p:nvSpPr>
          <p:cNvPr id="305" name="Google Shape;305;p26"/>
          <p:cNvSpPr txBox="1"/>
          <p:nvPr/>
        </p:nvSpPr>
        <p:spPr>
          <a:xfrm rot="-1623230">
            <a:off x="-455342" y="328945"/>
            <a:ext cx="2873560" cy="707886"/>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del Comportamiento</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21" name="Google Shape;321;p27"/>
          <p:cNvPicPr preferRelativeResize="0"/>
          <p:nvPr/>
        </p:nvPicPr>
        <p:blipFill rotWithShape="1">
          <a:blip r:embed="rId3">
            <a:alphaModFix/>
          </a:blip>
          <a:srcRect l="2610" t="3194" r="7071"/>
          <a:stretch/>
        </p:blipFill>
        <p:spPr>
          <a:xfrm>
            <a:off x="4661162" y="1465976"/>
            <a:ext cx="4411870" cy="2787440"/>
          </a:xfrm>
          <a:prstGeom prst="rect">
            <a:avLst/>
          </a:prstGeom>
          <a:noFill/>
          <a:ln>
            <a:noFill/>
          </a:ln>
        </p:spPr>
      </p:pic>
      <p:sp>
        <p:nvSpPr>
          <p:cNvPr id="310" name="Google Shape;310;p27"/>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s-ES"/>
              <a:t>13</a:t>
            </a:fld>
            <a:r>
              <a:rPr lang="es-ES" dirty="0"/>
              <a:t> </a:t>
            </a:r>
            <a:br>
              <a:rPr lang="es-ES" dirty="0"/>
            </a:br>
            <a:r>
              <a:rPr lang="es-ES" dirty="0"/>
              <a:t>	</a:t>
            </a:r>
            <a:endParaRPr b="1" dirty="0"/>
          </a:p>
        </p:txBody>
      </p:sp>
      <p:sp>
        <p:nvSpPr>
          <p:cNvPr id="311" name="Google Shape;311;p27"/>
          <p:cNvSpPr txBox="1"/>
          <p:nvPr/>
        </p:nvSpPr>
        <p:spPr>
          <a:xfrm>
            <a:off x="2919700" y="59575"/>
            <a:ext cx="4374600" cy="4230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s-ES" sz="2400" b="1" i="1" cap="small">
                <a:solidFill>
                  <a:srgbClr val="FFFFFF"/>
                </a:solidFill>
                <a:latin typeface="Calibri"/>
                <a:ea typeface="Calibri"/>
                <a:cs typeface="Calibri"/>
                <a:sym typeface="Calibri"/>
              </a:rPr>
              <a:t>2- Modelo de Fiedler</a:t>
            </a:r>
            <a:endParaRPr>
              <a:solidFill>
                <a:srgbClr val="FFFFFF"/>
              </a:solidFill>
            </a:endParaRPr>
          </a:p>
        </p:txBody>
      </p:sp>
      <p:pic>
        <p:nvPicPr>
          <p:cNvPr id="312" name="Google Shape;312;p27" descr="Resultado de imagen de fiedler"/>
          <p:cNvPicPr preferRelativeResize="0"/>
          <p:nvPr/>
        </p:nvPicPr>
        <p:blipFill rotWithShape="1">
          <a:blip r:embed="rId4">
            <a:alphaModFix/>
          </a:blip>
          <a:srcRect/>
          <a:stretch/>
        </p:blipFill>
        <p:spPr>
          <a:xfrm>
            <a:off x="8166134" y="0"/>
            <a:ext cx="933263" cy="1306575"/>
          </a:xfrm>
          <a:prstGeom prst="rect">
            <a:avLst/>
          </a:prstGeom>
          <a:noFill/>
          <a:ln>
            <a:noFill/>
          </a:ln>
          <a:effectLst>
            <a:outerShdw blurRad="292100" dist="139700" dir="2700000" algn="tl" rotWithShape="0">
              <a:srgbClr val="333333">
                <a:alpha val="64709"/>
              </a:srgbClr>
            </a:outerShdw>
          </a:effectLst>
        </p:spPr>
      </p:pic>
      <p:sp>
        <p:nvSpPr>
          <p:cNvPr id="314" name="Google Shape;314;p27"/>
          <p:cNvSpPr txBox="1"/>
          <p:nvPr/>
        </p:nvSpPr>
        <p:spPr>
          <a:xfrm>
            <a:off x="2735406" y="2666831"/>
            <a:ext cx="1860560" cy="770578"/>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None/>
            </a:pPr>
            <a:r>
              <a:rPr lang="es-ES" sz="1600" dirty="0">
                <a:solidFill>
                  <a:srgbClr val="000000"/>
                </a:solidFill>
                <a:latin typeface="Calibri"/>
                <a:ea typeface="Calibri"/>
                <a:cs typeface="Calibri"/>
                <a:sym typeface="Calibri"/>
              </a:rPr>
              <a:t>Liderazgo orientado al trabajo o a las tareas</a:t>
            </a:r>
            <a:endParaRPr sz="1600" dirty="0">
              <a:solidFill>
                <a:srgbClr val="000000"/>
              </a:solidFill>
              <a:latin typeface="Calibri"/>
              <a:ea typeface="Calibri"/>
              <a:cs typeface="Calibri"/>
              <a:sym typeface="Calibri"/>
            </a:endParaRPr>
          </a:p>
        </p:txBody>
      </p:sp>
      <p:sp>
        <p:nvSpPr>
          <p:cNvPr id="316" name="Google Shape;316;p27"/>
          <p:cNvSpPr txBox="1"/>
          <p:nvPr/>
        </p:nvSpPr>
        <p:spPr>
          <a:xfrm>
            <a:off x="435456" y="2693160"/>
            <a:ext cx="1860560" cy="770578"/>
          </a:xfrm>
          <a:prstGeom prst="rect">
            <a:avLst/>
          </a:prstGeom>
          <a:noFill/>
          <a:ln>
            <a:noFill/>
          </a:ln>
        </p:spPr>
        <p:txBody>
          <a:bodyPr spcFirstLastPara="1" wrap="square" lIns="20300" tIns="20300" rIns="20300" bIns="20300" anchor="ctr" anchorCtr="0">
            <a:noAutofit/>
          </a:bodyPr>
          <a:lstStyle/>
          <a:p>
            <a:pPr marL="0" marR="0" lvl="0" indent="0" algn="ctr" rtl="0">
              <a:lnSpc>
                <a:spcPct val="90000"/>
              </a:lnSpc>
              <a:spcBef>
                <a:spcPts val="0"/>
              </a:spcBef>
              <a:spcAft>
                <a:spcPts val="0"/>
              </a:spcAft>
              <a:buNone/>
            </a:pPr>
            <a:r>
              <a:rPr lang="es-ES" sz="1600" dirty="0">
                <a:solidFill>
                  <a:srgbClr val="000000"/>
                </a:solidFill>
                <a:latin typeface="Calibri"/>
                <a:ea typeface="Calibri"/>
                <a:cs typeface="Calibri"/>
                <a:sym typeface="Calibri"/>
              </a:rPr>
              <a:t>Liderazgo orientado a las relaciones humanas</a:t>
            </a:r>
            <a:endParaRPr sz="1600" dirty="0">
              <a:solidFill>
                <a:srgbClr val="000000"/>
              </a:solidFill>
              <a:latin typeface="Calibri"/>
              <a:ea typeface="Calibri"/>
              <a:cs typeface="Calibri"/>
              <a:sym typeface="Calibri"/>
            </a:endParaRPr>
          </a:p>
        </p:txBody>
      </p:sp>
      <p:sp>
        <p:nvSpPr>
          <p:cNvPr id="317" name="Google Shape;317;p27"/>
          <p:cNvSpPr txBox="1"/>
          <p:nvPr/>
        </p:nvSpPr>
        <p:spPr>
          <a:xfrm>
            <a:off x="741269" y="4049685"/>
            <a:ext cx="3862018" cy="723232"/>
          </a:xfrm>
          <a:prstGeom prst="rect">
            <a:avLst/>
          </a:prstGeom>
          <a:noFill/>
          <a:ln>
            <a:noFill/>
          </a:ln>
        </p:spPr>
        <p:txBody>
          <a:bodyPr spcFirstLastPara="1" wrap="square" lIns="13950" tIns="13950" rIns="13950" bIns="13950" anchor="ctr" anchorCtr="0">
            <a:noAutofit/>
          </a:bodyPr>
          <a:lstStyle/>
          <a:p>
            <a:pPr marL="0" marR="0" lvl="0" indent="0" algn="l" rtl="0">
              <a:lnSpc>
                <a:spcPct val="90000"/>
              </a:lnSpc>
              <a:spcBef>
                <a:spcPts val="0"/>
              </a:spcBef>
              <a:spcAft>
                <a:spcPts val="0"/>
              </a:spcAft>
              <a:buNone/>
            </a:pPr>
            <a:r>
              <a:rPr lang="es-ES" sz="1500" dirty="0">
                <a:solidFill>
                  <a:srgbClr val="000000"/>
                </a:solidFill>
                <a:latin typeface="+mn-lt"/>
                <a:ea typeface="Calibri"/>
                <a:cs typeface="Calibri"/>
                <a:sym typeface="Calibri"/>
              </a:rPr>
              <a:t>De la situación organizacional: la  teoría del liderazgo situacional asume que la adopción del adecuado estilo de liderazgo, depende del grado de presencia de estos factores:</a:t>
            </a:r>
            <a:endParaRPr sz="1500" dirty="0">
              <a:solidFill>
                <a:srgbClr val="000000"/>
              </a:solidFill>
              <a:latin typeface="+mn-lt"/>
              <a:ea typeface="Calibri"/>
              <a:cs typeface="Calibri"/>
              <a:sym typeface="Calibri"/>
            </a:endParaRPr>
          </a:p>
        </p:txBody>
      </p:sp>
      <p:sp>
        <p:nvSpPr>
          <p:cNvPr id="318" name="Google Shape;318;p27"/>
          <p:cNvSpPr txBox="1"/>
          <p:nvPr/>
        </p:nvSpPr>
        <p:spPr>
          <a:xfrm>
            <a:off x="1024709" y="641761"/>
            <a:ext cx="7650000" cy="53752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t>La efectividad del liderazgo y el rendimiento del grupo depende de </a:t>
            </a:r>
            <a:r>
              <a:rPr lang="es-ES" sz="2400" b="1" dirty="0"/>
              <a:t>2 </a:t>
            </a:r>
            <a:r>
              <a:rPr lang="es-ES" sz="1800" dirty="0"/>
              <a:t>dimensiones:</a:t>
            </a:r>
            <a:endParaRPr sz="1600" dirty="0"/>
          </a:p>
        </p:txBody>
      </p:sp>
      <p:sp>
        <p:nvSpPr>
          <p:cNvPr id="319" name="Google Shape;319;p27"/>
          <p:cNvSpPr/>
          <p:nvPr/>
        </p:nvSpPr>
        <p:spPr>
          <a:xfrm>
            <a:off x="141163" y="1852445"/>
            <a:ext cx="492170" cy="475104"/>
          </a:xfrm>
          <a:prstGeom prst="ellipse">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b="1">
                <a:solidFill>
                  <a:srgbClr val="FFFFFF"/>
                </a:solidFill>
              </a:rPr>
              <a:t>1</a:t>
            </a:r>
            <a:endParaRPr sz="2400" b="1">
              <a:solidFill>
                <a:srgbClr val="FFFFFF"/>
              </a:solidFill>
            </a:endParaRPr>
          </a:p>
        </p:txBody>
      </p:sp>
      <p:sp>
        <p:nvSpPr>
          <p:cNvPr id="320" name="Google Shape;320;p27"/>
          <p:cNvSpPr/>
          <p:nvPr/>
        </p:nvSpPr>
        <p:spPr>
          <a:xfrm>
            <a:off x="141163" y="4017997"/>
            <a:ext cx="492170" cy="475104"/>
          </a:xfrm>
          <a:prstGeom prst="ellipse">
            <a:avLst/>
          </a:prstGeom>
          <a:solidFill>
            <a:srgbClr val="E691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ES" sz="2400" b="1">
                <a:solidFill>
                  <a:srgbClr val="FFFFFF"/>
                </a:solidFill>
              </a:rPr>
              <a:t>2</a:t>
            </a:r>
            <a:endParaRPr sz="2400" b="1">
              <a:solidFill>
                <a:srgbClr val="FFFFFF"/>
              </a:solidFill>
            </a:endParaRPr>
          </a:p>
        </p:txBody>
      </p:sp>
      <p:sp>
        <p:nvSpPr>
          <p:cNvPr id="322" name="Google Shape;322;p27"/>
          <p:cNvSpPr txBox="1"/>
          <p:nvPr/>
        </p:nvSpPr>
        <p:spPr>
          <a:xfrm>
            <a:off x="540734" y="5177537"/>
            <a:ext cx="3910848" cy="571660"/>
          </a:xfrm>
          <a:prstGeom prst="rect">
            <a:avLst/>
          </a:prstGeom>
          <a:noFill/>
          <a:ln>
            <a:noFill/>
          </a:ln>
        </p:spPr>
        <p:txBody>
          <a:bodyPr spcFirstLastPara="1" wrap="square" lIns="13950" tIns="13950" rIns="13950" bIns="13950" anchor="t" anchorCtr="0">
            <a:noAutofit/>
          </a:bodyPr>
          <a:lstStyle/>
          <a:p>
            <a:pPr marL="0" marR="0" lvl="0" indent="0" algn="l" rtl="0">
              <a:lnSpc>
                <a:spcPct val="90000"/>
              </a:lnSpc>
              <a:spcBef>
                <a:spcPts val="0"/>
              </a:spcBef>
              <a:spcAft>
                <a:spcPts val="0"/>
              </a:spcAft>
              <a:buNone/>
            </a:pPr>
            <a:r>
              <a:rPr lang="es-ES" dirty="0">
                <a:solidFill>
                  <a:srgbClr val="000000"/>
                </a:solidFill>
                <a:latin typeface="+mj-lt"/>
                <a:ea typeface="Calibri"/>
                <a:cs typeface="Calibri"/>
                <a:sym typeface="Calibri"/>
              </a:rPr>
              <a:t>1.-Relación Líder-miembros (confianza)</a:t>
            </a:r>
            <a:endParaRPr dirty="0">
              <a:latin typeface="+mj-lt"/>
            </a:endParaRPr>
          </a:p>
          <a:p>
            <a:pPr marL="0" marR="0" lvl="0" indent="0" algn="l" rtl="0">
              <a:lnSpc>
                <a:spcPct val="90000"/>
              </a:lnSpc>
              <a:spcBef>
                <a:spcPts val="368"/>
              </a:spcBef>
              <a:spcAft>
                <a:spcPts val="0"/>
              </a:spcAft>
              <a:buNone/>
            </a:pPr>
            <a:r>
              <a:rPr lang="es-ES" dirty="0">
                <a:solidFill>
                  <a:srgbClr val="000000"/>
                </a:solidFill>
                <a:latin typeface="+mj-lt"/>
                <a:ea typeface="Calibri"/>
                <a:cs typeface="Calibri"/>
                <a:sym typeface="Calibri"/>
              </a:rPr>
              <a:t>2.-Estructuración de tareas (rutina, repetición versus creatividad y complejidad)</a:t>
            </a:r>
            <a:endParaRPr dirty="0">
              <a:solidFill>
                <a:srgbClr val="000000"/>
              </a:solidFill>
              <a:latin typeface="+mj-lt"/>
              <a:ea typeface="Calibri"/>
              <a:cs typeface="Calibri"/>
              <a:sym typeface="Calibri"/>
            </a:endParaRPr>
          </a:p>
          <a:p>
            <a:pPr marL="0" marR="0" lvl="0" indent="0" algn="l" rtl="0">
              <a:lnSpc>
                <a:spcPct val="90000"/>
              </a:lnSpc>
              <a:spcBef>
                <a:spcPts val="368"/>
              </a:spcBef>
              <a:spcAft>
                <a:spcPts val="0"/>
              </a:spcAft>
              <a:buNone/>
            </a:pPr>
            <a:r>
              <a:rPr lang="es-ES" dirty="0">
                <a:solidFill>
                  <a:srgbClr val="000000"/>
                </a:solidFill>
                <a:latin typeface="+mj-lt"/>
                <a:ea typeface="Calibri"/>
                <a:cs typeface="Calibri"/>
                <a:sym typeface="Calibri"/>
              </a:rPr>
              <a:t>3.-Posición de fuerza (poder del puesto)</a:t>
            </a:r>
            <a:endParaRPr dirty="0">
              <a:solidFill>
                <a:srgbClr val="000000"/>
              </a:solidFill>
              <a:latin typeface="+mj-lt"/>
              <a:ea typeface="Calibri"/>
              <a:cs typeface="Calibri"/>
              <a:sym typeface="Calibri"/>
            </a:endParaRPr>
          </a:p>
          <a:p>
            <a:pPr marL="57150" marR="0" lvl="1" indent="-12700" algn="l" rtl="0">
              <a:lnSpc>
                <a:spcPct val="90000"/>
              </a:lnSpc>
              <a:spcBef>
                <a:spcPts val="368"/>
              </a:spcBef>
              <a:spcAft>
                <a:spcPts val="0"/>
              </a:spcAft>
              <a:buClr>
                <a:srgbClr val="000000"/>
              </a:buClr>
              <a:buSzPts val="700"/>
              <a:buFont typeface="Calibri"/>
              <a:buNone/>
            </a:pPr>
            <a:endParaRPr b="0" i="0" u="none" strike="noStrike" cap="none" dirty="0">
              <a:solidFill>
                <a:srgbClr val="000000"/>
              </a:solidFill>
              <a:latin typeface="+mj-lt"/>
              <a:ea typeface="Calibri"/>
              <a:cs typeface="Calibri"/>
              <a:sym typeface="Calibri"/>
            </a:endParaRPr>
          </a:p>
        </p:txBody>
      </p:sp>
      <p:sp>
        <p:nvSpPr>
          <p:cNvPr id="323" name="Google Shape;323;p27"/>
          <p:cNvSpPr txBox="1"/>
          <p:nvPr/>
        </p:nvSpPr>
        <p:spPr>
          <a:xfrm rot="-1623437">
            <a:off x="-307596" y="341535"/>
            <a:ext cx="2873498" cy="400227"/>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de contigencia</a:t>
            </a:r>
            <a:endParaRPr sz="2000" b="1">
              <a:solidFill>
                <a:schemeClr val="lt1"/>
              </a:solidFill>
            </a:endParaRPr>
          </a:p>
        </p:txBody>
      </p:sp>
      <p:sp>
        <p:nvSpPr>
          <p:cNvPr id="325" name="Google Shape;325;p27"/>
          <p:cNvSpPr txBox="1"/>
          <p:nvPr/>
        </p:nvSpPr>
        <p:spPr>
          <a:xfrm>
            <a:off x="4803065" y="4974787"/>
            <a:ext cx="2223243" cy="87511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1200" b="1" dirty="0"/>
              <a:t>El estilo estará orientado a las relaciones</a:t>
            </a:r>
            <a:r>
              <a:rPr lang="es-ES" sz="1200" dirty="0"/>
              <a:t> si los 3 factores son moderadamente favorables</a:t>
            </a:r>
            <a:endParaRPr sz="1200" dirty="0"/>
          </a:p>
        </p:txBody>
      </p:sp>
      <p:sp>
        <p:nvSpPr>
          <p:cNvPr id="327" name="Google Shape;327;p27"/>
          <p:cNvSpPr txBox="1"/>
          <p:nvPr/>
        </p:nvSpPr>
        <p:spPr>
          <a:xfrm>
            <a:off x="7086601" y="4960869"/>
            <a:ext cx="2057400" cy="88902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ES" sz="1200" b="1" dirty="0"/>
              <a:t>El estilo estará orientado a Tareas</a:t>
            </a:r>
            <a:r>
              <a:rPr lang="es-ES" sz="1200" dirty="0"/>
              <a:t> si los 3 factores son muy favorables o muy desfavorables</a:t>
            </a:r>
            <a:endParaRPr sz="1200" dirty="0"/>
          </a:p>
        </p:txBody>
      </p:sp>
      <p:sp>
        <p:nvSpPr>
          <p:cNvPr id="2" name="Rectángulo 1">
            <a:extLst>
              <a:ext uri="{FF2B5EF4-FFF2-40B4-BE49-F238E27FC236}">
                <a16:creationId xmlns:a16="http://schemas.microsoft.com/office/drawing/2014/main" id="{CA90F18F-5A7D-8048-B02D-86AF292DC06F}"/>
              </a:ext>
            </a:extLst>
          </p:cNvPr>
          <p:cNvSpPr/>
          <p:nvPr/>
        </p:nvSpPr>
        <p:spPr>
          <a:xfrm>
            <a:off x="740615" y="1907854"/>
            <a:ext cx="3831385" cy="419695"/>
          </a:xfrm>
          <a:prstGeom prst="rect">
            <a:avLst/>
          </a:prstGeom>
          <a:noFill/>
          <a:ln>
            <a:noFill/>
          </a:ln>
        </p:spPr>
        <p:txBody>
          <a:bodyPr spcFirstLastPara="1" wrap="square" lIns="13950" tIns="13950" rIns="13950" bIns="13950" anchor="ctr" anchorCtr="0">
            <a:noAutofit/>
          </a:bodyPr>
          <a:lstStyle/>
          <a:p>
            <a:pPr>
              <a:lnSpc>
                <a:spcPct val="90000"/>
              </a:lnSpc>
            </a:pPr>
            <a:r>
              <a:rPr lang="es-ES" sz="1500" dirty="0">
                <a:latin typeface="+mn-lt"/>
                <a:cs typeface="Calibri"/>
              </a:rPr>
              <a:t>Del tipo de liderazgo: el estilo de interacción del líder con sus subordinados</a:t>
            </a:r>
          </a:p>
        </p:txBody>
      </p:sp>
      <p:sp>
        <p:nvSpPr>
          <p:cNvPr id="3" name="Flecha izquierda y derecha 2">
            <a:extLst>
              <a:ext uri="{FF2B5EF4-FFF2-40B4-BE49-F238E27FC236}">
                <a16:creationId xmlns:a16="http://schemas.microsoft.com/office/drawing/2014/main" id="{C31BA2C1-4EB9-C146-83E5-5EA4BDDB4E04}"/>
              </a:ext>
            </a:extLst>
          </p:cNvPr>
          <p:cNvSpPr/>
          <p:nvPr/>
        </p:nvSpPr>
        <p:spPr>
          <a:xfrm>
            <a:off x="2192247" y="3017897"/>
            <a:ext cx="646928" cy="24295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Llamada de flecha a la derecha 3">
            <a:extLst>
              <a:ext uri="{FF2B5EF4-FFF2-40B4-BE49-F238E27FC236}">
                <a16:creationId xmlns:a16="http://schemas.microsoft.com/office/drawing/2014/main" id="{C26347BF-B99B-2B4F-A1C3-E0FE74DB64C6}"/>
              </a:ext>
            </a:extLst>
          </p:cNvPr>
          <p:cNvSpPr/>
          <p:nvPr/>
        </p:nvSpPr>
        <p:spPr>
          <a:xfrm>
            <a:off x="48564" y="1532596"/>
            <a:ext cx="4781390" cy="4823755"/>
          </a:xfrm>
          <a:prstGeom prst="rightArrowCallout">
            <a:avLst>
              <a:gd name="adj1" fmla="val 7488"/>
              <a:gd name="adj2" fmla="val 6649"/>
              <a:gd name="adj3" fmla="val 2409"/>
              <a:gd name="adj4" fmla="val 94906"/>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6" name="Conector recto de flecha 5">
            <a:extLst>
              <a:ext uri="{FF2B5EF4-FFF2-40B4-BE49-F238E27FC236}">
                <a16:creationId xmlns:a16="http://schemas.microsoft.com/office/drawing/2014/main" id="{DD2B90AE-5E15-234B-B0E4-D1E1CFA2B0C7}"/>
              </a:ext>
            </a:extLst>
          </p:cNvPr>
          <p:cNvCxnSpPr>
            <a:cxnSpLocks/>
            <a:stCxn id="325" idx="0"/>
          </p:cNvCxnSpPr>
          <p:nvPr/>
        </p:nvCxnSpPr>
        <p:spPr>
          <a:xfrm flipV="1">
            <a:off x="5914687" y="3878798"/>
            <a:ext cx="1408562" cy="10959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E3DEB228-E5A2-B445-9D40-C30785A75271}"/>
              </a:ext>
            </a:extLst>
          </p:cNvPr>
          <p:cNvCxnSpPr>
            <a:cxnSpLocks/>
            <a:stCxn id="327" idx="0"/>
          </p:cNvCxnSpPr>
          <p:nvPr/>
        </p:nvCxnSpPr>
        <p:spPr>
          <a:xfrm flipV="1">
            <a:off x="8115301" y="3864881"/>
            <a:ext cx="731709" cy="1095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64C38D35-297E-DD4A-97BC-D44A41ABEC2C}"/>
              </a:ext>
            </a:extLst>
          </p:cNvPr>
          <p:cNvCxnSpPr>
            <a:cxnSpLocks/>
            <a:stCxn id="327" idx="0"/>
          </p:cNvCxnSpPr>
          <p:nvPr/>
        </p:nvCxnSpPr>
        <p:spPr>
          <a:xfrm flipH="1" flipV="1">
            <a:off x="6457951" y="3773347"/>
            <a:ext cx="1657350" cy="1187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8"/>
          <p:cNvSpPr txBox="1"/>
          <p:nvPr/>
        </p:nvSpPr>
        <p:spPr>
          <a:xfrm>
            <a:off x="2421988" y="67894"/>
            <a:ext cx="5009700" cy="423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1" cap="small">
                <a:solidFill>
                  <a:srgbClr val="FFFFFF"/>
                </a:solidFill>
                <a:latin typeface="Calibri"/>
                <a:ea typeface="Calibri"/>
                <a:cs typeface="Calibri"/>
                <a:sym typeface="Calibri"/>
              </a:rPr>
              <a:t>3</a:t>
            </a:r>
            <a:r>
              <a:rPr lang="es-ES" sz="2400" b="1" i="1" u="none" strike="noStrike" cap="small">
                <a:solidFill>
                  <a:srgbClr val="FFFFFF"/>
                </a:solidFill>
                <a:latin typeface="Calibri"/>
                <a:ea typeface="Calibri"/>
                <a:cs typeface="Calibri"/>
                <a:sym typeface="Calibri"/>
              </a:rPr>
              <a:t>- Teoría X, Y – Douglas Mc Gregor</a:t>
            </a:r>
            <a:endParaRPr sz="1400" b="0" i="0" u="none" strike="noStrike" cap="none">
              <a:solidFill>
                <a:srgbClr val="FFFFFF"/>
              </a:solidFill>
              <a:latin typeface="Arial"/>
              <a:ea typeface="Arial"/>
              <a:cs typeface="Arial"/>
              <a:sym typeface="Arial"/>
            </a:endParaRPr>
          </a:p>
        </p:txBody>
      </p:sp>
      <p:sp>
        <p:nvSpPr>
          <p:cNvPr id="333" name="Google Shape;333;p28"/>
          <p:cNvSpPr txBox="1"/>
          <p:nvPr/>
        </p:nvSpPr>
        <p:spPr>
          <a:xfrm>
            <a:off x="34896" y="848556"/>
            <a:ext cx="1119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FFFFFF"/>
                </a:solidFill>
                <a:latin typeface="Calibri"/>
                <a:ea typeface="Calibri"/>
                <a:cs typeface="Calibri"/>
                <a:sym typeface="Calibri"/>
              </a:rPr>
              <a:t>Kurt Lewin </a:t>
            </a:r>
            <a:endParaRPr sz="1400" b="1" i="0" u="none" strike="noStrike" cap="none">
              <a:solidFill>
                <a:srgbClr val="FFFFFF"/>
              </a:solidFill>
              <a:latin typeface="Arial"/>
              <a:ea typeface="Arial"/>
              <a:cs typeface="Arial"/>
              <a:sym typeface="Arial"/>
            </a:endParaRPr>
          </a:p>
        </p:txBody>
      </p:sp>
      <p:sp>
        <p:nvSpPr>
          <p:cNvPr id="334" name="Google Shape;334;p28"/>
          <p:cNvSpPr txBox="1"/>
          <p:nvPr/>
        </p:nvSpPr>
        <p:spPr>
          <a:xfrm rot="-1623456">
            <a:off x="-207231" y="400878"/>
            <a:ext cx="2687168" cy="400227"/>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C</a:t>
            </a:r>
            <a:r>
              <a:rPr lang="es-ES" sz="2000" b="1">
                <a:solidFill>
                  <a:schemeClr val="lt1"/>
                </a:solidFill>
              </a:rPr>
              <a:t>ontingencia</a:t>
            </a:r>
            <a:endParaRPr sz="2000" b="1" i="0" u="none" strike="noStrike" cap="none">
              <a:solidFill>
                <a:schemeClr val="lt1"/>
              </a:solidFill>
              <a:latin typeface="Arial"/>
              <a:ea typeface="Arial"/>
              <a:cs typeface="Arial"/>
              <a:sym typeface="Arial"/>
            </a:endParaRPr>
          </a:p>
        </p:txBody>
      </p:sp>
      <p:pic>
        <p:nvPicPr>
          <p:cNvPr id="335" name="Google Shape;335;p28"/>
          <p:cNvPicPr preferRelativeResize="0"/>
          <p:nvPr/>
        </p:nvPicPr>
        <p:blipFill rotWithShape="1">
          <a:blip r:embed="rId3">
            <a:alphaModFix/>
          </a:blip>
          <a:srcRect/>
          <a:stretch/>
        </p:blipFill>
        <p:spPr>
          <a:xfrm>
            <a:off x="926750" y="2082625"/>
            <a:ext cx="7644800" cy="4297925"/>
          </a:xfrm>
          <a:prstGeom prst="rect">
            <a:avLst/>
          </a:prstGeom>
          <a:noFill/>
          <a:ln>
            <a:noFill/>
          </a:ln>
        </p:spPr>
      </p:pic>
      <p:sp>
        <p:nvSpPr>
          <p:cNvPr id="336" name="Google Shape;336;p28"/>
          <p:cNvSpPr/>
          <p:nvPr/>
        </p:nvSpPr>
        <p:spPr>
          <a:xfrm>
            <a:off x="1174225" y="759100"/>
            <a:ext cx="76155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1" u="sng" strike="noStrike" cap="none">
                <a:solidFill>
                  <a:srgbClr val="00AEEF"/>
                </a:solidFill>
                <a:latin typeface="Arial"/>
                <a:ea typeface="Arial"/>
                <a:cs typeface="Arial"/>
                <a:sym typeface="Arial"/>
                <a:hlinkClick r:id="rId4"/>
              </a:rPr>
              <a:t>El lado humano de las organizaciones</a:t>
            </a:r>
            <a:r>
              <a:rPr lang="es-ES" sz="1600" b="0" i="1" u="none" strike="noStrike" cap="none">
                <a:solidFill>
                  <a:srgbClr val="474747"/>
                </a:solidFill>
                <a:latin typeface="Arial"/>
                <a:ea typeface="Arial"/>
                <a:cs typeface="Arial"/>
                <a:sym typeface="Arial"/>
              </a:rPr>
              <a:t> </a:t>
            </a:r>
            <a:r>
              <a:rPr lang="es-ES" sz="1600" b="0" i="0" u="none" strike="noStrike" cap="none">
                <a:solidFill>
                  <a:srgbClr val="474747"/>
                </a:solidFill>
                <a:latin typeface="Arial"/>
                <a:ea typeface="Arial"/>
                <a:cs typeface="Arial"/>
                <a:sym typeface="Arial"/>
              </a:rPr>
              <a:t>(edita McGraw-Hill, 1994) una teoría sobre los comportamientos humanos, a los cuales denominó X e Y.</a:t>
            </a:r>
            <a:endParaRPr sz="1600" b="0" i="0" u="none" strike="noStrike" cap="none">
              <a:solidFill>
                <a:srgbClr val="000000"/>
              </a:solidFill>
              <a:latin typeface="Arial"/>
              <a:ea typeface="Arial"/>
              <a:cs typeface="Arial"/>
              <a:sym typeface="Arial"/>
            </a:endParaRPr>
          </a:p>
        </p:txBody>
      </p:sp>
      <p:sp>
        <p:nvSpPr>
          <p:cNvPr id="337" name="Google Shape;337;p28"/>
          <p:cNvSpPr/>
          <p:nvPr/>
        </p:nvSpPr>
        <p:spPr>
          <a:xfrm>
            <a:off x="831498" y="1407784"/>
            <a:ext cx="7958100" cy="584700"/>
          </a:xfrm>
          <a:prstGeom prst="rect">
            <a:avLst/>
          </a:prstGeom>
          <a:solidFill>
            <a:srgbClr val="75707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1" i="0" u="sng" strike="noStrike" cap="none">
                <a:solidFill>
                  <a:srgbClr val="FFFFFF"/>
                </a:solidFill>
                <a:latin typeface="Calibri"/>
                <a:ea typeface="Calibri"/>
                <a:cs typeface="Calibri"/>
                <a:sym typeface="Calibri"/>
              </a:rPr>
              <a:t>Teoría X:</a:t>
            </a:r>
            <a:r>
              <a:rPr lang="es-ES" sz="1600" b="0" i="0" u="none" strike="noStrike" cap="none">
                <a:solidFill>
                  <a:srgbClr val="FFFFFF"/>
                </a:solidFill>
                <a:latin typeface="Calibri"/>
                <a:ea typeface="Calibri"/>
                <a:cs typeface="Calibri"/>
                <a:sym typeface="Calibri"/>
              </a:rPr>
              <a:t> considera que el ser humano tiene aversión natural al trabajo y éste lo evitará en la medida de lo posible. </a:t>
            </a:r>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2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s-ES"/>
              <a:t>15</a:t>
            </a:fld>
            <a:endParaRPr/>
          </a:p>
        </p:txBody>
      </p:sp>
      <p:sp>
        <p:nvSpPr>
          <p:cNvPr id="343" name="Google Shape;343;p29"/>
          <p:cNvSpPr/>
          <p:nvPr/>
        </p:nvSpPr>
        <p:spPr>
          <a:xfrm>
            <a:off x="266700" y="1001237"/>
            <a:ext cx="3911600" cy="830997"/>
          </a:xfrm>
          <a:prstGeom prst="rect">
            <a:avLst/>
          </a:prstGeom>
          <a:solidFill>
            <a:srgbClr val="75707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600" b="1" i="0" u="sng" strike="noStrike" cap="none">
                <a:solidFill>
                  <a:srgbClr val="FFFFFF"/>
                </a:solidFill>
                <a:latin typeface="Calibri"/>
                <a:ea typeface="Calibri"/>
                <a:cs typeface="Calibri"/>
                <a:sym typeface="Calibri"/>
              </a:rPr>
              <a:t>Teoría X:</a:t>
            </a:r>
            <a:r>
              <a:rPr lang="es-ES" sz="1600" b="0" i="0" u="none" strike="noStrike" cap="none">
                <a:solidFill>
                  <a:srgbClr val="FFFFFF"/>
                </a:solidFill>
                <a:latin typeface="Calibri"/>
                <a:ea typeface="Calibri"/>
                <a:cs typeface="Calibri"/>
                <a:sym typeface="Calibri"/>
              </a:rPr>
              <a:t> considera al ser humano con aversión natural al trabajo y éste lo evitará. Su estrategia es:</a:t>
            </a:r>
            <a:endParaRPr sz="1600" b="0" i="0" u="none" strike="noStrike" cap="none">
              <a:solidFill>
                <a:srgbClr val="000000"/>
              </a:solidFill>
              <a:latin typeface="Arial"/>
              <a:ea typeface="Arial"/>
              <a:cs typeface="Arial"/>
              <a:sym typeface="Arial"/>
            </a:endParaRPr>
          </a:p>
        </p:txBody>
      </p:sp>
      <p:sp>
        <p:nvSpPr>
          <p:cNvPr id="344" name="Google Shape;344;p29"/>
          <p:cNvSpPr/>
          <p:nvPr/>
        </p:nvSpPr>
        <p:spPr>
          <a:xfrm>
            <a:off x="4394200" y="1019140"/>
            <a:ext cx="4572000" cy="830997"/>
          </a:xfrm>
          <a:prstGeom prst="rect">
            <a:avLst/>
          </a:prstGeom>
          <a:solidFill>
            <a:srgbClr val="75707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600" b="1" i="0" u="sng" strike="noStrike" cap="none">
                <a:solidFill>
                  <a:srgbClr val="FFFFFF"/>
                </a:solidFill>
                <a:latin typeface="Calibri"/>
                <a:ea typeface="Calibri"/>
                <a:cs typeface="Calibri"/>
                <a:sym typeface="Calibri"/>
              </a:rPr>
              <a:t>Teoría Y: </a:t>
            </a:r>
            <a:r>
              <a:rPr lang="es-ES" sz="1600" b="1" i="0" u="none" strike="noStrike" cap="none">
                <a:solidFill>
                  <a:srgbClr val="FFFFFF"/>
                </a:solidFill>
                <a:latin typeface="Calibri"/>
                <a:ea typeface="Calibri"/>
                <a:cs typeface="Calibri"/>
                <a:sym typeface="Calibri"/>
              </a:rPr>
              <a:t>el desarrollar esfuerzos físicos y mentales es natural a la persona y esta tiende a ser responsable de sus actos. Principios:</a:t>
            </a:r>
            <a:endParaRPr/>
          </a:p>
        </p:txBody>
      </p:sp>
      <p:sp>
        <p:nvSpPr>
          <p:cNvPr id="345" name="Google Shape;345;p29"/>
          <p:cNvSpPr/>
          <p:nvPr/>
        </p:nvSpPr>
        <p:spPr>
          <a:xfrm>
            <a:off x="266700" y="1918375"/>
            <a:ext cx="3911600" cy="3376565"/>
          </a:xfrm>
          <a:prstGeom prst="rect">
            <a:avLst/>
          </a:prstGeom>
          <a:noFill/>
          <a:ln>
            <a:noFill/>
          </a:ln>
        </p:spPr>
        <p:txBody>
          <a:bodyPr spcFirstLastPara="1" wrap="square" lIns="91425" tIns="45700" rIns="91425" bIns="45700" anchor="t" anchorCtr="0">
            <a:noAutofit/>
          </a:bodyPr>
          <a:lstStyle/>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El </a:t>
            </a:r>
            <a:r>
              <a:rPr lang="es-ES" sz="1600" b="1" i="0" u="none" strike="noStrike" cap="none">
                <a:solidFill>
                  <a:srgbClr val="000000"/>
                </a:solidFill>
                <a:latin typeface="Calibri"/>
                <a:ea typeface="Calibri"/>
                <a:cs typeface="Calibri"/>
                <a:sym typeface="Calibri"/>
              </a:rPr>
              <a:t>trabajo es una mercancía </a:t>
            </a:r>
            <a:r>
              <a:rPr lang="es-ES" sz="1600" b="0" i="0" u="none" strike="noStrike" cap="none">
                <a:solidFill>
                  <a:srgbClr val="000000"/>
                </a:solidFill>
                <a:latin typeface="Calibri"/>
                <a:ea typeface="Calibri"/>
                <a:cs typeface="Calibri"/>
                <a:sym typeface="Calibri"/>
              </a:rPr>
              <a:t>y como tal debe ser comprada, al igual que cualquier otro material.</a:t>
            </a:r>
            <a:endParaRPr sz="1600" b="0" i="0" u="none" strike="noStrike" cap="none">
              <a:solidFill>
                <a:srgbClr val="000000"/>
              </a:solidFill>
              <a:latin typeface="Arial"/>
              <a:ea typeface="Arial"/>
              <a:cs typeface="Arial"/>
              <a:sym typeface="Arial"/>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Los líderes deben decidir (no participación)</a:t>
            </a:r>
            <a:endParaRPr sz="1600" b="0" i="0" u="none" strike="noStrike" cap="none">
              <a:solidFill>
                <a:srgbClr val="000000"/>
              </a:solidFill>
              <a:latin typeface="Arial"/>
              <a:ea typeface="Arial"/>
              <a:cs typeface="Arial"/>
              <a:sym typeface="Arial"/>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Los subordinados deben ser fuertemente </a:t>
            </a:r>
            <a:r>
              <a:rPr lang="es-ES" sz="1600" b="1" i="0" u="none" strike="noStrike" cap="none">
                <a:solidFill>
                  <a:srgbClr val="000000"/>
                </a:solidFill>
                <a:latin typeface="Calibri"/>
                <a:ea typeface="Calibri"/>
                <a:cs typeface="Calibri"/>
                <a:sym typeface="Calibri"/>
              </a:rPr>
              <a:t>controlados</a:t>
            </a:r>
            <a:r>
              <a:rPr lang="es-ES" sz="1600" b="0" i="0" u="none" strike="noStrike" cap="none">
                <a:solidFill>
                  <a:srgbClr val="000000"/>
                </a:solidFill>
                <a:latin typeface="Calibri"/>
                <a:ea typeface="Calibri"/>
                <a:cs typeface="Calibri"/>
                <a:sym typeface="Calibri"/>
              </a:rPr>
              <a:t>.</a:t>
            </a:r>
            <a:endParaRPr sz="1600" b="0" i="0" u="none" strike="noStrike" cap="none">
              <a:solidFill>
                <a:srgbClr val="000000"/>
              </a:solidFill>
              <a:latin typeface="Arial"/>
              <a:ea typeface="Arial"/>
              <a:cs typeface="Arial"/>
              <a:sym typeface="Arial"/>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Los líderes deben estimular y presionar a favor de la eficacia (motivación extrínseca o usar incluso el castigo)</a:t>
            </a:r>
            <a:endParaRPr sz="1600" b="0" i="0" u="none" strike="noStrike" cap="none">
              <a:solidFill>
                <a:srgbClr val="000000"/>
              </a:solidFill>
              <a:latin typeface="Arial"/>
              <a:ea typeface="Arial"/>
              <a:cs typeface="Arial"/>
              <a:sym typeface="Arial"/>
            </a:endParaRPr>
          </a:p>
        </p:txBody>
      </p:sp>
      <p:sp>
        <p:nvSpPr>
          <p:cNvPr id="346" name="Google Shape;346;p29"/>
          <p:cNvSpPr/>
          <p:nvPr/>
        </p:nvSpPr>
        <p:spPr>
          <a:xfrm>
            <a:off x="380196" y="5641448"/>
            <a:ext cx="8724900" cy="6256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dirty="0">
                <a:solidFill>
                  <a:srgbClr val="444444"/>
                </a:solidFill>
                <a:highlight>
                  <a:srgbClr val="C0C0C0"/>
                </a:highlight>
                <a:latin typeface="Arial"/>
                <a:ea typeface="Arial"/>
                <a:cs typeface="Arial"/>
                <a:sym typeface="Arial"/>
              </a:rPr>
              <a:t>Para </a:t>
            </a:r>
            <a:r>
              <a:rPr lang="es-ES" sz="1400" b="0" i="0" u="none" strike="noStrike" cap="none" dirty="0" err="1">
                <a:solidFill>
                  <a:srgbClr val="444444"/>
                </a:solidFill>
                <a:highlight>
                  <a:srgbClr val="C0C0C0"/>
                </a:highlight>
                <a:latin typeface="Arial"/>
                <a:ea typeface="Arial"/>
                <a:cs typeface="Arial"/>
                <a:sym typeface="Arial"/>
              </a:rPr>
              <a:t>McGregor</a:t>
            </a:r>
            <a:r>
              <a:rPr lang="es-ES" sz="1400" b="0" i="0" u="none" strike="noStrike" cap="none" dirty="0">
                <a:solidFill>
                  <a:srgbClr val="444444"/>
                </a:solidFill>
                <a:highlight>
                  <a:srgbClr val="C0C0C0"/>
                </a:highlight>
                <a:latin typeface="Arial"/>
                <a:ea typeface="Arial"/>
                <a:cs typeface="Arial"/>
                <a:sym typeface="Arial"/>
              </a:rPr>
              <a:t>, la Teoría X no aporta una visión realista del ser humano en la empresa. Más bien describe el estado de las organizaciones a causa, posiblemente, de su concepción de las personas frente al trabajo.</a:t>
            </a:r>
            <a:endParaRPr sz="1400" b="0" i="0" u="none" strike="noStrike" cap="none" dirty="0">
              <a:solidFill>
                <a:srgbClr val="000000"/>
              </a:solidFill>
              <a:highlight>
                <a:srgbClr val="C0C0C0"/>
              </a:highlight>
              <a:latin typeface="Arial"/>
              <a:ea typeface="Arial"/>
              <a:cs typeface="Arial"/>
              <a:sym typeface="Arial"/>
            </a:endParaRPr>
          </a:p>
        </p:txBody>
      </p:sp>
      <p:sp>
        <p:nvSpPr>
          <p:cNvPr id="347" name="Google Shape;347;p29"/>
          <p:cNvSpPr/>
          <p:nvPr/>
        </p:nvSpPr>
        <p:spPr>
          <a:xfrm>
            <a:off x="4394200" y="1918375"/>
            <a:ext cx="4572000" cy="3378169"/>
          </a:xfrm>
          <a:prstGeom prst="rect">
            <a:avLst/>
          </a:prstGeom>
          <a:noFill/>
          <a:ln>
            <a:noFill/>
          </a:ln>
        </p:spPr>
        <p:txBody>
          <a:bodyPr spcFirstLastPara="1" wrap="square" lIns="91425" tIns="45700" rIns="91425" bIns="45700" anchor="t" anchorCtr="0">
            <a:noAutofit/>
          </a:bodyPr>
          <a:lstStyle/>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Los líderes involucran a los subordinados en las decisiones y les dejan </a:t>
            </a:r>
            <a:r>
              <a:rPr lang="es-ES" sz="1600" b="1" i="0" u="none" strike="noStrike" cap="none">
                <a:solidFill>
                  <a:srgbClr val="000000"/>
                </a:solidFill>
                <a:latin typeface="Calibri"/>
                <a:ea typeface="Calibri"/>
                <a:cs typeface="Calibri"/>
                <a:sym typeface="Calibri"/>
              </a:rPr>
              <a:t>autonomía </a:t>
            </a:r>
            <a:r>
              <a:rPr lang="es-ES" sz="1600" b="0" i="0" u="none" strike="noStrike" cap="none">
                <a:solidFill>
                  <a:srgbClr val="000000"/>
                </a:solidFill>
                <a:latin typeface="Calibri"/>
                <a:ea typeface="Calibri"/>
                <a:cs typeface="Calibri"/>
                <a:sym typeface="Calibri"/>
              </a:rPr>
              <a:t>con un estilo de dirección </a:t>
            </a:r>
            <a:r>
              <a:rPr lang="es-ES" sz="1600" b="1" i="0" u="none" strike="noStrike" cap="none">
                <a:solidFill>
                  <a:srgbClr val="000000"/>
                </a:solidFill>
                <a:latin typeface="Calibri"/>
                <a:ea typeface="Calibri"/>
                <a:cs typeface="Calibri"/>
                <a:sym typeface="Calibri"/>
              </a:rPr>
              <a:t>democrático y participativo.</a:t>
            </a:r>
            <a:endParaRPr sz="1600" b="1" i="0" u="none" strike="noStrike" cap="none">
              <a:solidFill>
                <a:srgbClr val="000000"/>
              </a:solidFill>
              <a:latin typeface="Arial"/>
              <a:ea typeface="Arial"/>
              <a:cs typeface="Arial"/>
              <a:sym typeface="Arial"/>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Apoyan y animan (asesoran, informan, sugieren) pero de forma democrática para ser eficaces.</a:t>
            </a:r>
            <a:endParaRPr sz="1600" b="0" i="0" u="none" strike="noStrike" cap="none">
              <a:solidFill>
                <a:srgbClr val="000000"/>
              </a:solidFill>
              <a:latin typeface="Arial"/>
              <a:ea typeface="Arial"/>
              <a:cs typeface="Arial"/>
              <a:sym typeface="Arial"/>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Los trabajadores se compromete a alcanzar los objetivos de la empresa.</a:t>
            </a:r>
            <a:endParaRPr/>
          </a:p>
          <a:p>
            <a:pPr marL="0" marR="0" lvl="0" indent="-101600" algn="l" rtl="0">
              <a:lnSpc>
                <a:spcPct val="150000"/>
              </a:lnSpc>
              <a:spcBef>
                <a:spcPts val="0"/>
              </a:spcBef>
              <a:spcAft>
                <a:spcPts val="0"/>
              </a:spcAft>
              <a:buClr>
                <a:srgbClr val="000000"/>
              </a:buClr>
              <a:buSzPts val="1600"/>
              <a:buFont typeface="Arial"/>
              <a:buChar char="•"/>
            </a:pPr>
            <a:r>
              <a:rPr lang="es-ES" sz="1600" b="0" i="0" u="none" strike="noStrike" cap="none">
                <a:solidFill>
                  <a:srgbClr val="000000"/>
                </a:solidFill>
                <a:latin typeface="Calibri"/>
                <a:ea typeface="Calibri"/>
                <a:cs typeface="Calibri"/>
                <a:sym typeface="Calibri"/>
              </a:rPr>
              <a:t>Suelen ser creativos y tienen la aptitud de desarrollar la imaginación y el ingenio.</a:t>
            </a:r>
            <a:endParaRPr/>
          </a:p>
        </p:txBody>
      </p:sp>
      <p:sp>
        <p:nvSpPr>
          <p:cNvPr id="348" name="Google Shape;348;p29"/>
          <p:cNvSpPr txBox="1"/>
          <p:nvPr/>
        </p:nvSpPr>
        <p:spPr>
          <a:xfrm>
            <a:off x="2421988" y="67894"/>
            <a:ext cx="5009700" cy="423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1" cap="small">
                <a:solidFill>
                  <a:srgbClr val="FFFFFF"/>
                </a:solidFill>
                <a:latin typeface="Calibri"/>
                <a:ea typeface="Calibri"/>
                <a:cs typeface="Calibri"/>
                <a:sym typeface="Calibri"/>
              </a:rPr>
              <a:t>3</a:t>
            </a:r>
            <a:r>
              <a:rPr lang="es-ES" sz="2400" b="1" i="1" u="none" strike="noStrike" cap="small">
                <a:solidFill>
                  <a:srgbClr val="FFFFFF"/>
                </a:solidFill>
                <a:latin typeface="Calibri"/>
                <a:ea typeface="Calibri"/>
                <a:cs typeface="Calibri"/>
                <a:sym typeface="Calibri"/>
              </a:rPr>
              <a:t>- Teoría X, Y – Douglas Mc Gregor</a:t>
            </a:r>
            <a:endParaRPr sz="1400" b="0" i="0" u="none" strike="noStrike" cap="none">
              <a:solidFill>
                <a:srgbClr val="FFFFFF"/>
              </a:solidFill>
              <a:latin typeface="Arial"/>
              <a:ea typeface="Arial"/>
              <a:cs typeface="Arial"/>
              <a:sym typeface="Arial"/>
            </a:endParaRPr>
          </a:p>
        </p:txBody>
      </p:sp>
      <p:sp>
        <p:nvSpPr>
          <p:cNvPr id="349" name="Google Shape;349;p29"/>
          <p:cNvSpPr txBox="1"/>
          <p:nvPr/>
        </p:nvSpPr>
        <p:spPr>
          <a:xfrm rot="-1623456">
            <a:off x="-204975" y="410256"/>
            <a:ext cx="2645938" cy="400227"/>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C</a:t>
            </a:r>
            <a:r>
              <a:rPr lang="es-ES" sz="2000" b="1">
                <a:solidFill>
                  <a:schemeClr val="lt1"/>
                </a:solidFill>
              </a:rPr>
              <a:t>ontingencia</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p30"/>
          <p:cNvPicPr preferRelativeResize="0"/>
          <p:nvPr/>
        </p:nvPicPr>
        <p:blipFill rotWithShape="1">
          <a:blip r:embed="rId3">
            <a:alphaModFix/>
          </a:blip>
          <a:srcRect/>
          <a:stretch/>
        </p:blipFill>
        <p:spPr>
          <a:xfrm>
            <a:off x="827673" y="781062"/>
            <a:ext cx="1272863" cy="1600438"/>
          </a:xfrm>
          <a:prstGeom prst="rect">
            <a:avLst/>
          </a:prstGeom>
          <a:noFill/>
          <a:ln>
            <a:noFill/>
          </a:ln>
        </p:spPr>
      </p:pic>
      <p:sp>
        <p:nvSpPr>
          <p:cNvPr id="355" name="Google Shape;355;p3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16</a:t>
            </a:fld>
            <a:endParaRPr sz="900" b="0" i="0" u="none" strike="noStrike" cap="none">
              <a:solidFill>
                <a:srgbClr val="888888"/>
              </a:solidFill>
              <a:latin typeface="Arial"/>
              <a:ea typeface="Arial"/>
              <a:cs typeface="Arial"/>
              <a:sym typeface="Arial"/>
            </a:endParaRPr>
          </a:p>
        </p:txBody>
      </p:sp>
      <p:sp>
        <p:nvSpPr>
          <p:cNvPr id="356" name="Google Shape;356;p30"/>
          <p:cNvSpPr txBox="1"/>
          <p:nvPr/>
        </p:nvSpPr>
        <p:spPr>
          <a:xfrm>
            <a:off x="34896" y="848556"/>
            <a:ext cx="11199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FFFFFF"/>
                </a:solidFill>
                <a:latin typeface="Calibri"/>
                <a:ea typeface="Calibri"/>
                <a:cs typeface="Calibri"/>
                <a:sym typeface="Calibri"/>
              </a:rPr>
              <a:t>Kurt Lewin </a:t>
            </a:r>
            <a:endParaRPr sz="1400" b="1" i="0" u="none" strike="noStrike" cap="none">
              <a:solidFill>
                <a:srgbClr val="FFFFFF"/>
              </a:solidFill>
              <a:latin typeface="Arial"/>
              <a:ea typeface="Arial"/>
              <a:cs typeface="Arial"/>
              <a:sym typeface="Arial"/>
            </a:endParaRPr>
          </a:p>
        </p:txBody>
      </p:sp>
      <p:sp>
        <p:nvSpPr>
          <p:cNvPr id="357" name="Google Shape;357;p30"/>
          <p:cNvSpPr/>
          <p:nvPr/>
        </p:nvSpPr>
        <p:spPr>
          <a:xfrm>
            <a:off x="2621666" y="64704"/>
            <a:ext cx="457200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2400" b="1" i="1" cap="small">
                <a:solidFill>
                  <a:srgbClr val="FFFFFF"/>
                </a:solidFill>
                <a:latin typeface="Calibri"/>
                <a:ea typeface="Calibri"/>
                <a:cs typeface="Calibri"/>
                <a:sym typeface="Calibri"/>
              </a:rPr>
              <a:t>4</a:t>
            </a:r>
            <a:r>
              <a:rPr lang="es-ES" sz="2400" b="1" i="1" u="none" strike="noStrike" cap="small">
                <a:solidFill>
                  <a:srgbClr val="FFFFFF"/>
                </a:solidFill>
                <a:latin typeface="Calibri"/>
                <a:ea typeface="Calibri"/>
                <a:cs typeface="Calibri"/>
                <a:sym typeface="Calibri"/>
              </a:rPr>
              <a:t>- Teoría Z – M. Ouchi </a:t>
            </a:r>
            <a:endParaRPr sz="2400" b="0" i="0" u="none" strike="noStrike" cap="none">
              <a:solidFill>
                <a:srgbClr val="000000"/>
              </a:solidFill>
              <a:latin typeface="Arial"/>
              <a:ea typeface="Arial"/>
              <a:cs typeface="Arial"/>
              <a:sym typeface="Arial"/>
            </a:endParaRPr>
          </a:p>
        </p:txBody>
      </p:sp>
      <p:sp>
        <p:nvSpPr>
          <p:cNvPr id="358" name="Google Shape;358;p30"/>
          <p:cNvSpPr/>
          <p:nvPr/>
        </p:nvSpPr>
        <p:spPr>
          <a:xfrm>
            <a:off x="2349686" y="781062"/>
            <a:ext cx="6655418" cy="1600438"/>
          </a:xfrm>
          <a:prstGeom prst="rect">
            <a:avLst/>
          </a:prstGeom>
          <a:solidFill>
            <a:srgbClr val="757070"/>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800" b="1" i="0" u="none" strike="noStrike" cap="none">
                <a:solidFill>
                  <a:srgbClr val="FFFFFF"/>
                </a:solidFill>
                <a:latin typeface="Calibri"/>
                <a:ea typeface="Calibri"/>
                <a:cs typeface="Calibri"/>
                <a:sym typeface="Calibri"/>
              </a:rPr>
              <a:t>W.G. Ouchi: Empresa Z o Teoría Z=&gt; P</a:t>
            </a:r>
            <a:r>
              <a:rPr lang="es-ES" sz="1600" b="1" i="0" u="none" strike="noStrike" cap="none">
                <a:solidFill>
                  <a:srgbClr val="FFFFFF"/>
                </a:solidFill>
                <a:latin typeface="Calibri"/>
                <a:ea typeface="Calibri"/>
                <a:cs typeface="Calibri"/>
                <a:sym typeface="Calibri"/>
              </a:rPr>
              <a:t>ropone la integración de la vida laboral y personal del ser humano, que procura la humanización de las condiciones de trabajo aumentando así la autoestima de los trabajadores. Es una nueva cultura empresarial en la que los trabajadores, gracias a su plena integración en la organización, son capaces de autosuperarse a diario, favoreciendo así el desarrollo de la  empresa y de su persona.</a:t>
            </a:r>
            <a:endParaRPr sz="1600" b="0" i="0" u="none" strike="noStrike" cap="none">
              <a:solidFill>
                <a:srgbClr val="000000"/>
              </a:solidFill>
              <a:latin typeface="Arial"/>
              <a:ea typeface="Arial"/>
              <a:cs typeface="Arial"/>
              <a:sym typeface="Arial"/>
            </a:endParaRPr>
          </a:p>
        </p:txBody>
      </p:sp>
      <p:sp>
        <p:nvSpPr>
          <p:cNvPr id="359" name="Google Shape;359;p30"/>
          <p:cNvSpPr/>
          <p:nvPr/>
        </p:nvSpPr>
        <p:spPr>
          <a:xfrm>
            <a:off x="-23150" y="2424439"/>
            <a:ext cx="9144000" cy="390876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0"/>
              </a:spcBef>
              <a:spcAft>
                <a:spcPts val="0"/>
              </a:spcAft>
              <a:buClr>
                <a:srgbClr val="000000"/>
              </a:buClr>
              <a:buSzPts val="1600"/>
              <a:buFont typeface="Arial"/>
              <a:buChar char="•"/>
            </a:pPr>
            <a:r>
              <a:rPr lang="es-ES" sz="1600" b="1" i="0" u="none" strike="noStrike" cap="none">
                <a:solidFill>
                  <a:srgbClr val="000000"/>
                </a:solidFill>
                <a:latin typeface="Calibri"/>
                <a:ea typeface="Calibri"/>
                <a:cs typeface="Calibri"/>
                <a:sym typeface="Calibri"/>
              </a:rPr>
              <a:t>Integración </a:t>
            </a:r>
            <a:r>
              <a:rPr lang="es-ES" sz="1600" b="0" i="0" u="none" strike="noStrike" cap="none">
                <a:solidFill>
                  <a:srgbClr val="000000"/>
                </a:solidFill>
                <a:latin typeface="Calibri"/>
                <a:ea typeface="Calibri"/>
                <a:cs typeface="Calibri"/>
                <a:sym typeface="Calibri"/>
              </a:rPr>
              <a:t>de la persona en su trabajo. Las personas pasan gran parte de su vida en el lugar de trabajo.</a:t>
            </a:r>
            <a:endParaRPr/>
          </a:p>
          <a:p>
            <a:pPr marL="742950" marR="0" lvl="1" indent="-285750" algn="l" rtl="0">
              <a:lnSpc>
                <a:spcPct val="100000"/>
              </a:lnSpc>
              <a:spcBef>
                <a:spcPts val="0"/>
              </a:spcBef>
              <a:spcAft>
                <a:spcPts val="0"/>
              </a:spcAft>
              <a:buClr>
                <a:srgbClr val="000000"/>
              </a:buClr>
              <a:buSzPts val="1600"/>
              <a:buFont typeface="Arial"/>
              <a:buChar char="•"/>
            </a:pPr>
            <a:r>
              <a:rPr lang="es-ES" sz="1600" b="1" i="0" u="none" strike="noStrike" cap="none">
                <a:solidFill>
                  <a:srgbClr val="000000"/>
                </a:solidFill>
                <a:latin typeface="Calibri"/>
                <a:ea typeface="Calibri"/>
                <a:cs typeface="Calibri"/>
                <a:sym typeface="Calibri"/>
              </a:rPr>
              <a:t>La cultura empresarial explícita</a:t>
            </a:r>
            <a:r>
              <a:rPr lang="es-ES" sz="1600" b="0" i="0" u="none" strike="noStrike" cap="none">
                <a:solidFill>
                  <a:srgbClr val="000000"/>
                </a:solidFill>
                <a:latin typeface="Calibri"/>
                <a:ea typeface="Calibri"/>
                <a:cs typeface="Calibri"/>
                <a:sym typeface="Calibri"/>
              </a:rPr>
              <a:t>, fuerte, clara, consistente, aceptada, basada en la autonomía y en la responsabilidad. (Empresas Americanas (individuales, rápidas y a c.p) versus Japonesas (colectivas, lentas y a l.p.)</a:t>
            </a:r>
            <a:endParaRPr/>
          </a:p>
          <a:p>
            <a:pPr marL="171450" marR="0" lvl="0" indent="0" algn="l" rtl="0">
              <a:lnSpc>
                <a:spcPct val="100000"/>
              </a:lnSpc>
              <a:spcBef>
                <a:spcPts val="340"/>
              </a:spcBef>
              <a:spcAft>
                <a:spcPts val="0"/>
              </a:spcAft>
              <a:buNone/>
            </a:pPr>
            <a:r>
              <a:rPr lang="es-ES" sz="1600" b="0" i="0" u="none" strike="noStrike" cap="none">
                <a:solidFill>
                  <a:srgbClr val="000000"/>
                </a:solidFill>
                <a:latin typeface="Calibri"/>
                <a:ea typeface="Calibri"/>
                <a:cs typeface="Calibri"/>
                <a:sym typeface="Calibri"/>
              </a:rPr>
              <a:t>CCAS =&gt; </a:t>
            </a:r>
            <a:r>
              <a:rPr lang="es-ES" sz="1600" b="1" i="0" u="none" strike="noStrike" cap="none">
                <a:solidFill>
                  <a:srgbClr val="000000"/>
                </a:solidFill>
                <a:latin typeface="Calibri"/>
                <a:ea typeface="Calibri"/>
                <a:cs typeface="Calibri"/>
                <a:sym typeface="Calibri"/>
              </a:rPr>
              <a:t>Confianza, relaciones humanas y relaciones sociales estrechas (sutileza e intimidad</a:t>
            </a:r>
            <a:r>
              <a:rPr lang="es-ES" sz="1600" b="0" i="0" u="none" strike="noStrike" cap="none">
                <a:solidFill>
                  <a:srgbClr val="000000"/>
                </a:solidFill>
                <a:latin typeface="Calibri"/>
                <a:ea typeface="Calibri"/>
                <a:cs typeface="Calibri"/>
                <a:sym typeface="Calibri"/>
              </a:rPr>
              <a:t> presiden las relaciones entre las personas).</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40"/>
              </a:spcBef>
              <a:spcAft>
                <a:spcPts val="0"/>
              </a:spcAft>
              <a:buClr>
                <a:srgbClr val="000000"/>
              </a:buClr>
              <a:buSzPts val="1600"/>
              <a:buFont typeface="Arial"/>
              <a:buChar char="•"/>
            </a:pPr>
            <a:r>
              <a:rPr lang="es-ES" sz="1600" b="1" i="0" u="none" strike="noStrike" cap="none">
                <a:solidFill>
                  <a:srgbClr val="000000"/>
                </a:solidFill>
                <a:latin typeface="Calibri"/>
                <a:ea typeface="Calibri"/>
                <a:cs typeface="Calibri"/>
                <a:sym typeface="Calibri"/>
              </a:rPr>
              <a:t>Participación </a:t>
            </a:r>
            <a:r>
              <a:rPr lang="es-ES" sz="1600" b="0" i="0" u="none" strike="noStrike" cap="none">
                <a:solidFill>
                  <a:srgbClr val="000000"/>
                </a:solidFill>
                <a:latin typeface="Calibri"/>
                <a:ea typeface="Calibri"/>
                <a:cs typeface="Calibri"/>
                <a:sym typeface="Calibri"/>
              </a:rPr>
              <a:t>en las decisiones en grupo y por consenso, aunque la responsabilidad sea individual y haya libertad en la elección de los objetivos; los objetivos se coordinarán con los del grupo, los de la organización, los de los clientes y los de las autoridades gubernamentales.</a:t>
            </a:r>
            <a:endParaRPr/>
          </a:p>
          <a:p>
            <a:pPr marL="742950" marR="0" lvl="1" indent="-285750" algn="l" rtl="0">
              <a:lnSpc>
                <a:spcPct val="100000"/>
              </a:lnSpc>
              <a:spcBef>
                <a:spcPts val="340"/>
              </a:spcBef>
              <a:spcAft>
                <a:spcPts val="0"/>
              </a:spcAft>
              <a:buClr>
                <a:srgbClr val="000000"/>
              </a:buClr>
              <a:buSzPts val="1600"/>
              <a:buFont typeface="Arial"/>
              <a:buChar char="•"/>
            </a:pPr>
            <a:r>
              <a:rPr lang="es-ES" sz="1600" b="1" i="0" u="none" strike="noStrike" cap="none">
                <a:solidFill>
                  <a:srgbClr val="000000"/>
                </a:solidFill>
                <a:latin typeface="Calibri"/>
                <a:ea typeface="Calibri"/>
                <a:cs typeface="Calibri"/>
                <a:sym typeface="Calibri"/>
              </a:rPr>
              <a:t>Caminos profesionales no especializados</a:t>
            </a:r>
            <a:r>
              <a:rPr lang="es-ES" sz="1600" b="0" i="0" u="none" strike="noStrike" cap="none">
                <a:solidFill>
                  <a:srgbClr val="000000"/>
                </a:solidFill>
                <a:latin typeface="Calibri"/>
                <a:ea typeface="Calibri"/>
                <a:cs typeface="Calibri"/>
                <a:sym typeface="Calibri"/>
              </a:rPr>
              <a:t>: paso por los diversos puestos de trabajo durante la vida laboral.</a:t>
            </a:r>
            <a:endParaRPr/>
          </a:p>
          <a:p>
            <a:pPr marL="742950" marR="0" lvl="1" indent="-285750" algn="l" rtl="0">
              <a:lnSpc>
                <a:spcPct val="100000"/>
              </a:lnSpc>
              <a:spcBef>
                <a:spcPts val="340"/>
              </a:spcBef>
              <a:spcAft>
                <a:spcPts val="0"/>
              </a:spcAft>
              <a:buClr>
                <a:srgbClr val="000000"/>
              </a:buClr>
              <a:buSzPts val="1600"/>
              <a:buFont typeface="Arial"/>
              <a:buChar char="•"/>
            </a:pPr>
            <a:r>
              <a:rPr lang="es-ES" sz="1600" b="1" i="0" u="none" strike="noStrike" cap="none">
                <a:solidFill>
                  <a:srgbClr val="000000"/>
                </a:solidFill>
                <a:latin typeface="Calibri"/>
                <a:ea typeface="Calibri"/>
                <a:cs typeface="Calibri"/>
                <a:sym typeface="Calibri"/>
              </a:rPr>
              <a:t>Evaluación y promoción lenta y a largo plazo</a:t>
            </a:r>
            <a:r>
              <a:rPr lang="es-ES" sz="1600" b="0" i="0" u="none" strike="noStrike" cap="none">
                <a:solidFill>
                  <a:srgbClr val="000000"/>
                </a:solidFill>
                <a:latin typeface="Calibri"/>
                <a:ea typeface="Calibri"/>
                <a:cs typeface="Calibri"/>
                <a:sym typeface="Calibri"/>
              </a:rPr>
              <a:t>.  Uno de los resultados de esta filosofía son los denominados </a:t>
            </a:r>
            <a:r>
              <a:rPr lang="es-ES" sz="1600" b="0" i="1" u="none" strike="noStrike" cap="none">
                <a:solidFill>
                  <a:srgbClr val="000000"/>
                </a:solidFill>
                <a:latin typeface="Calibri"/>
                <a:ea typeface="Calibri"/>
                <a:cs typeface="Calibri"/>
                <a:sym typeface="Calibri"/>
              </a:rPr>
              <a:t>círculos de calidad</a:t>
            </a:r>
            <a:endParaRPr sz="1600" b="0" i="0" u="none" strike="noStrike" cap="none">
              <a:solidFill>
                <a:srgbClr val="000000"/>
              </a:solidFill>
              <a:latin typeface="Calibri"/>
              <a:ea typeface="Calibri"/>
              <a:cs typeface="Calibri"/>
              <a:sym typeface="Calibri"/>
            </a:endParaRPr>
          </a:p>
        </p:txBody>
      </p:sp>
      <p:sp>
        <p:nvSpPr>
          <p:cNvPr id="360" name="Google Shape;360;p30"/>
          <p:cNvSpPr txBox="1"/>
          <p:nvPr/>
        </p:nvSpPr>
        <p:spPr>
          <a:xfrm rot="-1623456">
            <a:off x="-201267" y="404038"/>
            <a:ext cx="2662863" cy="400227"/>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C</a:t>
            </a:r>
            <a:r>
              <a:rPr lang="es-ES" sz="2000" b="1">
                <a:solidFill>
                  <a:schemeClr val="lt1"/>
                </a:solidFill>
              </a:rPr>
              <a:t>ontingencia</a:t>
            </a:r>
            <a:endParaRPr sz="2000" b="1"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17</a:t>
            </a:fld>
            <a:endParaRPr sz="900" b="0" i="0" u="none" strike="noStrike" cap="none">
              <a:solidFill>
                <a:srgbClr val="888888"/>
              </a:solidFill>
              <a:latin typeface="Arial"/>
              <a:ea typeface="Arial"/>
              <a:cs typeface="Arial"/>
              <a:sym typeface="Arial"/>
            </a:endParaRPr>
          </a:p>
        </p:txBody>
      </p:sp>
      <p:sp>
        <p:nvSpPr>
          <p:cNvPr id="366" name="Google Shape;366;p31"/>
          <p:cNvSpPr txBox="1"/>
          <p:nvPr/>
        </p:nvSpPr>
        <p:spPr>
          <a:xfrm>
            <a:off x="2295640" y="152400"/>
            <a:ext cx="5719200" cy="423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1" cap="small">
                <a:solidFill>
                  <a:srgbClr val="FFFFFF"/>
                </a:solidFill>
                <a:latin typeface="Calibri"/>
                <a:ea typeface="Calibri"/>
                <a:cs typeface="Calibri"/>
                <a:sym typeface="Calibri"/>
              </a:rPr>
              <a:t>5</a:t>
            </a:r>
            <a:r>
              <a:rPr lang="es-ES" sz="2400" b="1" i="1" u="none" strike="noStrike" cap="small">
                <a:solidFill>
                  <a:srgbClr val="FFFFFF"/>
                </a:solidFill>
                <a:latin typeface="Calibri"/>
                <a:ea typeface="Calibri"/>
                <a:cs typeface="Calibri"/>
                <a:sym typeface="Calibri"/>
              </a:rPr>
              <a:t>- Modelo de Blanchard y Hersey (situacional)</a:t>
            </a:r>
            <a:endParaRPr sz="1400" b="0" i="0" u="none" strike="noStrike" cap="none">
              <a:solidFill>
                <a:srgbClr val="FFFFFF"/>
              </a:solidFill>
              <a:latin typeface="Arial"/>
              <a:ea typeface="Arial"/>
              <a:cs typeface="Arial"/>
              <a:sym typeface="Arial"/>
            </a:endParaRPr>
          </a:p>
        </p:txBody>
      </p:sp>
      <p:pic>
        <p:nvPicPr>
          <p:cNvPr id="367" name="Google Shape;367;p31"/>
          <p:cNvPicPr preferRelativeResize="0"/>
          <p:nvPr/>
        </p:nvPicPr>
        <p:blipFill rotWithShape="1">
          <a:blip r:embed="rId3">
            <a:alphaModFix/>
          </a:blip>
          <a:srcRect/>
          <a:stretch/>
        </p:blipFill>
        <p:spPr>
          <a:xfrm>
            <a:off x="97326" y="702449"/>
            <a:ext cx="1491308" cy="1579549"/>
          </a:xfrm>
          <a:prstGeom prst="rect">
            <a:avLst/>
          </a:prstGeom>
          <a:noFill/>
          <a:ln>
            <a:noFill/>
          </a:ln>
          <a:effectLst>
            <a:outerShdw blurRad="292100" dist="139700" dir="2700000" algn="tl" rotWithShape="0">
              <a:srgbClr val="333333">
                <a:alpha val="64705"/>
              </a:srgbClr>
            </a:outerShdw>
          </a:effectLst>
        </p:spPr>
      </p:pic>
      <p:pic>
        <p:nvPicPr>
          <p:cNvPr id="368" name="Google Shape;368;p31"/>
          <p:cNvPicPr preferRelativeResize="0"/>
          <p:nvPr/>
        </p:nvPicPr>
        <p:blipFill rotWithShape="1">
          <a:blip r:embed="rId4">
            <a:alphaModFix/>
          </a:blip>
          <a:srcRect/>
          <a:stretch/>
        </p:blipFill>
        <p:spPr>
          <a:xfrm>
            <a:off x="1588634" y="702450"/>
            <a:ext cx="1438018" cy="1579549"/>
          </a:xfrm>
          <a:prstGeom prst="rect">
            <a:avLst/>
          </a:prstGeom>
          <a:noFill/>
          <a:ln>
            <a:noFill/>
          </a:ln>
          <a:effectLst>
            <a:outerShdw blurRad="292100" dist="139700" dir="2700000" algn="tl" rotWithShape="0">
              <a:srgbClr val="333333">
                <a:alpha val="64705"/>
              </a:srgbClr>
            </a:outerShdw>
          </a:effectLst>
        </p:spPr>
      </p:pic>
      <p:sp>
        <p:nvSpPr>
          <p:cNvPr id="369" name="Google Shape;369;p31"/>
          <p:cNvSpPr txBox="1"/>
          <p:nvPr/>
        </p:nvSpPr>
        <p:spPr>
          <a:xfrm>
            <a:off x="19622" y="2342375"/>
            <a:ext cx="1646700" cy="4002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70C0"/>
                </a:solidFill>
                <a:latin typeface="Calibri"/>
                <a:ea typeface="Calibri"/>
                <a:cs typeface="Calibri"/>
                <a:sym typeface="Calibri"/>
              </a:rPr>
              <a:t>Paul Hersey </a:t>
            </a:r>
            <a:r>
              <a:rPr lang="es-ES" sz="2000" b="0" i="0" u="none" strike="noStrike" cap="none">
                <a:solidFill>
                  <a:srgbClr val="000000"/>
                </a:solidFill>
                <a:latin typeface="Calibri"/>
                <a:ea typeface="Calibri"/>
                <a:cs typeface="Calibri"/>
                <a:sym typeface="Calibri"/>
              </a:rPr>
              <a:t>y</a:t>
            </a:r>
            <a:endParaRPr sz="1400" b="0" i="0" u="none" strike="noStrike" cap="none">
              <a:solidFill>
                <a:srgbClr val="000000"/>
              </a:solidFill>
              <a:latin typeface="Arial"/>
              <a:ea typeface="Arial"/>
              <a:cs typeface="Arial"/>
              <a:sym typeface="Arial"/>
            </a:endParaRPr>
          </a:p>
        </p:txBody>
      </p:sp>
      <p:pic>
        <p:nvPicPr>
          <p:cNvPr id="370" name="Google Shape;370;p31"/>
          <p:cNvPicPr preferRelativeResize="0"/>
          <p:nvPr/>
        </p:nvPicPr>
        <p:blipFill rotWithShape="1">
          <a:blip r:embed="rId5">
            <a:alphaModFix/>
          </a:blip>
          <a:srcRect/>
          <a:stretch/>
        </p:blipFill>
        <p:spPr>
          <a:xfrm>
            <a:off x="3246100" y="702450"/>
            <a:ext cx="5897900" cy="5507161"/>
          </a:xfrm>
          <a:prstGeom prst="rect">
            <a:avLst/>
          </a:prstGeom>
          <a:noFill/>
          <a:ln>
            <a:noFill/>
          </a:ln>
        </p:spPr>
      </p:pic>
      <p:sp>
        <p:nvSpPr>
          <p:cNvPr id="371" name="Google Shape;371;p31"/>
          <p:cNvSpPr txBox="1"/>
          <p:nvPr/>
        </p:nvSpPr>
        <p:spPr>
          <a:xfrm>
            <a:off x="1518400" y="2222550"/>
            <a:ext cx="1727700" cy="684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r>
              <a:rPr lang="es-ES" sz="2000" b="0" i="0" u="none" strike="noStrike" cap="none">
                <a:solidFill>
                  <a:srgbClr val="0070C0"/>
                </a:solidFill>
                <a:latin typeface="Calibri"/>
                <a:ea typeface="Calibri"/>
                <a:cs typeface="Calibri"/>
                <a:sym typeface="Calibri"/>
              </a:rPr>
              <a:t>Key Blanchard</a:t>
            </a:r>
            <a:endParaRPr sz="1400" b="0" i="0" u="none" strike="noStrike" cap="none">
              <a:solidFill>
                <a:schemeClr val="dk1"/>
              </a:solidFill>
              <a:latin typeface="Arial"/>
              <a:ea typeface="Arial"/>
              <a:cs typeface="Arial"/>
              <a:sym typeface="Arial"/>
            </a:endParaRPr>
          </a:p>
        </p:txBody>
      </p:sp>
      <p:sp>
        <p:nvSpPr>
          <p:cNvPr id="372" name="Google Shape;372;p31"/>
          <p:cNvSpPr txBox="1"/>
          <p:nvPr/>
        </p:nvSpPr>
        <p:spPr>
          <a:xfrm>
            <a:off x="19625" y="2725575"/>
            <a:ext cx="3166800" cy="157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s-ES" sz="1300" b="0" i="0" u="none" strike="noStrike" cap="none">
                <a:solidFill>
                  <a:srgbClr val="000000"/>
                </a:solidFill>
                <a:latin typeface="Arial"/>
                <a:ea typeface="Arial"/>
                <a:cs typeface="Arial"/>
                <a:sym typeface="Arial"/>
              </a:rPr>
              <a:t>Existen distintos estilos de liderazgo según la situación efectiva en que se de la actividad directiva y la de apoyo. El directivo tendrá que adaptar su estilo en función de la madurez de los subordinados o colaboradores.</a:t>
            </a:r>
            <a:endParaRPr sz="1300" b="0" i="0" u="none" strike="noStrike" cap="none">
              <a:solidFill>
                <a:srgbClr val="000000"/>
              </a:solidFill>
              <a:latin typeface="Arial"/>
              <a:ea typeface="Arial"/>
              <a:cs typeface="Arial"/>
              <a:sym typeface="Arial"/>
            </a:endParaRPr>
          </a:p>
        </p:txBody>
      </p:sp>
      <p:sp>
        <p:nvSpPr>
          <p:cNvPr id="373" name="Google Shape;373;p31"/>
          <p:cNvSpPr txBox="1"/>
          <p:nvPr/>
        </p:nvSpPr>
        <p:spPr>
          <a:xfrm>
            <a:off x="5588550" y="4759900"/>
            <a:ext cx="17943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conducta directiva</a:t>
            </a:r>
            <a:endParaRPr sz="1400" b="0" i="0" u="none" strike="noStrike" cap="none">
              <a:solidFill>
                <a:srgbClr val="000000"/>
              </a:solidFill>
              <a:latin typeface="Arial"/>
              <a:ea typeface="Arial"/>
              <a:cs typeface="Arial"/>
              <a:sym typeface="Arial"/>
            </a:endParaRPr>
          </a:p>
        </p:txBody>
      </p:sp>
      <p:sp>
        <p:nvSpPr>
          <p:cNvPr id="374" name="Google Shape;374;p31"/>
          <p:cNvSpPr txBox="1"/>
          <p:nvPr/>
        </p:nvSpPr>
        <p:spPr>
          <a:xfrm rot="-5400000" flipH="1">
            <a:off x="2464400" y="2732675"/>
            <a:ext cx="1794300" cy="35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conducta de Apoyo</a:t>
            </a:r>
            <a:endParaRPr sz="1400" b="0" i="0" u="none" strike="noStrike" cap="none">
              <a:solidFill>
                <a:srgbClr val="000000"/>
              </a:solidFill>
              <a:latin typeface="Arial"/>
              <a:ea typeface="Arial"/>
              <a:cs typeface="Arial"/>
              <a:sym typeface="Arial"/>
            </a:endParaRPr>
          </a:p>
        </p:txBody>
      </p:sp>
      <p:sp>
        <p:nvSpPr>
          <p:cNvPr id="375" name="Google Shape;375;p31"/>
          <p:cNvSpPr txBox="1"/>
          <p:nvPr/>
        </p:nvSpPr>
        <p:spPr>
          <a:xfrm>
            <a:off x="76200" y="4129350"/>
            <a:ext cx="3166800" cy="212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100"/>
              </a:spcBef>
              <a:spcAft>
                <a:spcPts val="0"/>
              </a:spcAft>
              <a:buClr>
                <a:srgbClr val="000000"/>
              </a:buClr>
              <a:buSzPts val="1200"/>
              <a:buFont typeface="Arial"/>
              <a:buNone/>
            </a:pPr>
            <a:r>
              <a:rPr lang="es-ES" sz="1200" b="1" i="1" u="none" strike="noStrike" cap="none">
                <a:solidFill>
                  <a:schemeClr val="dk1"/>
                </a:solidFill>
                <a:latin typeface="Arial"/>
                <a:ea typeface="Arial"/>
                <a:cs typeface="Arial"/>
                <a:sym typeface="Arial"/>
              </a:rPr>
              <a:t>E1:Hablar</a:t>
            </a:r>
            <a:r>
              <a:rPr lang="es-ES" sz="1200" b="1" i="0" u="none" strike="noStrike" cap="none">
                <a:solidFill>
                  <a:schemeClr val="dk1"/>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(alta tarea-baja relación): el líder define los roles y le indica a la gente qué, cómo, cuándo y dónde realizar diversas tareas.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100"/>
              </a:spcBef>
              <a:spcAft>
                <a:spcPts val="0"/>
              </a:spcAft>
              <a:buClr>
                <a:srgbClr val="000000"/>
              </a:buClr>
              <a:buSzPts val="1200"/>
              <a:buFont typeface="Arial"/>
              <a:buNone/>
            </a:pPr>
            <a:r>
              <a:rPr lang="es-ES" sz="1200" b="1" i="1" u="none" strike="noStrike" cap="none">
                <a:solidFill>
                  <a:schemeClr val="dk1"/>
                </a:solidFill>
                <a:latin typeface="Arial"/>
                <a:ea typeface="Arial"/>
                <a:cs typeface="Arial"/>
                <a:sym typeface="Arial"/>
              </a:rPr>
              <a:t>E2:Vender</a:t>
            </a:r>
            <a:r>
              <a:rPr lang="es-ES" sz="1200" b="1" i="0" u="none" strike="noStrike" cap="none">
                <a:solidFill>
                  <a:schemeClr val="dk1"/>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(alta tarea-alta relación): el líder dirige y proporciona apoyo.</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100"/>
              </a:spcBef>
              <a:spcAft>
                <a:spcPts val="0"/>
              </a:spcAft>
              <a:buClr>
                <a:srgbClr val="000000"/>
              </a:buClr>
              <a:buSzPts val="1200"/>
              <a:buFont typeface="Arial"/>
              <a:buNone/>
            </a:pPr>
            <a:r>
              <a:rPr lang="es-ES" sz="1200" b="1" i="1" u="none" strike="noStrike" cap="none">
                <a:solidFill>
                  <a:schemeClr val="dk1"/>
                </a:solidFill>
                <a:latin typeface="Arial"/>
                <a:ea typeface="Arial"/>
                <a:cs typeface="Arial"/>
                <a:sym typeface="Arial"/>
              </a:rPr>
              <a:t>E3:Participar</a:t>
            </a:r>
            <a:r>
              <a:rPr lang="es-ES" sz="1200" b="1" i="0" u="none" strike="noStrike" cap="none">
                <a:solidFill>
                  <a:schemeClr val="dk1"/>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(baja tarea-alta relación): el líder y los seguidores comparten la toma de decisiones; su principal papel es la facilitación y la comunicación.</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100"/>
              </a:spcBef>
              <a:spcAft>
                <a:spcPts val="100"/>
              </a:spcAft>
              <a:buClr>
                <a:srgbClr val="000000"/>
              </a:buClr>
              <a:buSzPts val="1200"/>
              <a:buFont typeface="Arial"/>
              <a:buNone/>
            </a:pPr>
            <a:r>
              <a:rPr lang="es-ES" sz="1200" b="1" i="1" u="none" strike="noStrike" cap="none">
                <a:solidFill>
                  <a:schemeClr val="dk1"/>
                </a:solidFill>
                <a:latin typeface="Arial"/>
                <a:ea typeface="Arial"/>
                <a:cs typeface="Arial"/>
                <a:sym typeface="Arial"/>
              </a:rPr>
              <a:t>E4:Delegar</a:t>
            </a:r>
            <a:r>
              <a:rPr lang="es-ES" sz="1200" b="1" i="0" u="none" strike="noStrike" cap="none">
                <a:solidFill>
                  <a:schemeClr val="dk1"/>
                </a:solidFill>
                <a:latin typeface="Arial"/>
                <a:ea typeface="Arial"/>
                <a:cs typeface="Arial"/>
                <a:sym typeface="Arial"/>
              </a:rPr>
              <a:t> </a:t>
            </a:r>
            <a:r>
              <a:rPr lang="es-ES" sz="1200" b="0" i="0" u="none" strike="noStrike" cap="none">
                <a:solidFill>
                  <a:schemeClr val="dk1"/>
                </a:solidFill>
                <a:latin typeface="Arial"/>
                <a:ea typeface="Arial"/>
                <a:cs typeface="Arial"/>
                <a:sym typeface="Arial"/>
              </a:rPr>
              <a:t>(baja tarea-baja relación): el líder proporciona poca dirección y apoyo.</a:t>
            </a:r>
            <a:endParaRPr sz="1200" b="0" i="0" u="none" strike="noStrike" cap="none">
              <a:solidFill>
                <a:schemeClr val="dk1"/>
              </a:solidFill>
              <a:latin typeface="Arial"/>
              <a:ea typeface="Arial"/>
              <a:cs typeface="Arial"/>
              <a:sym typeface="Arial"/>
            </a:endParaRPr>
          </a:p>
        </p:txBody>
      </p:sp>
      <p:sp>
        <p:nvSpPr>
          <p:cNvPr id="376" name="Google Shape;376;p31"/>
          <p:cNvSpPr txBox="1"/>
          <p:nvPr/>
        </p:nvSpPr>
        <p:spPr>
          <a:xfrm rot="-1623230">
            <a:off x="-307620" y="341621"/>
            <a:ext cx="2873560" cy="400110"/>
          </a:xfrm>
          <a:prstGeom prst="rect">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Teoría de contigencia</a:t>
            </a:r>
            <a:endParaRPr sz="2000" b="1">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3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18</a:t>
            </a:fld>
            <a:endParaRPr sz="900" b="0" i="0" u="none" strike="noStrike" cap="none">
              <a:solidFill>
                <a:srgbClr val="888888"/>
              </a:solidFill>
              <a:latin typeface="Arial"/>
              <a:ea typeface="Arial"/>
              <a:cs typeface="Arial"/>
              <a:sym typeface="Arial"/>
            </a:endParaRPr>
          </a:p>
        </p:txBody>
      </p:sp>
      <p:sp>
        <p:nvSpPr>
          <p:cNvPr id="382" name="Google Shape;382;p32"/>
          <p:cNvSpPr txBox="1"/>
          <p:nvPr/>
        </p:nvSpPr>
        <p:spPr>
          <a:xfrm>
            <a:off x="2158480" y="152400"/>
            <a:ext cx="5719200" cy="423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1" cap="small">
                <a:solidFill>
                  <a:srgbClr val="FFFFFF"/>
                </a:solidFill>
                <a:latin typeface="Calibri"/>
                <a:ea typeface="Calibri"/>
                <a:cs typeface="Calibri"/>
                <a:sym typeface="Calibri"/>
              </a:rPr>
              <a:t>6</a:t>
            </a:r>
            <a:r>
              <a:rPr lang="es-ES" sz="2400" b="1" i="1" u="none" strike="noStrike" cap="small">
                <a:solidFill>
                  <a:srgbClr val="FFFFFF"/>
                </a:solidFill>
                <a:latin typeface="Calibri"/>
                <a:ea typeface="Calibri"/>
                <a:cs typeface="Calibri"/>
                <a:sym typeface="Calibri"/>
              </a:rPr>
              <a:t>- La Matriz de Decisión de Cardona</a:t>
            </a:r>
            <a:endParaRPr sz="1400" b="0" i="0" u="none" strike="noStrike" cap="none">
              <a:solidFill>
                <a:srgbClr val="FFFFFF"/>
              </a:solidFill>
              <a:latin typeface="Arial"/>
              <a:ea typeface="Arial"/>
              <a:cs typeface="Arial"/>
              <a:sym typeface="Arial"/>
            </a:endParaRPr>
          </a:p>
        </p:txBody>
      </p:sp>
      <p:sp>
        <p:nvSpPr>
          <p:cNvPr id="383" name="Google Shape;383;p32"/>
          <p:cNvSpPr/>
          <p:nvPr/>
        </p:nvSpPr>
        <p:spPr>
          <a:xfrm>
            <a:off x="866275" y="1520188"/>
            <a:ext cx="5837400" cy="738600"/>
          </a:xfrm>
          <a:prstGeom prst="roundRect">
            <a:avLst>
              <a:gd name="adj" fmla="val 16667"/>
            </a:avLst>
          </a:prstGeom>
          <a:solidFill>
            <a:srgbClr val="999999"/>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84" name="Google Shape;384;p32"/>
          <p:cNvSpPr txBox="1"/>
          <p:nvPr/>
        </p:nvSpPr>
        <p:spPr>
          <a:xfrm>
            <a:off x="866275" y="1556238"/>
            <a:ext cx="5592600" cy="666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s-ES" sz="2000" b="1" i="0" u="none" strike="noStrike" cap="none">
                <a:solidFill>
                  <a:srgbClr val="FFFFFF"/>
                </a:solidFill>
                <a:latin typeface="Calibri"/>
                <a:ea typeface="Calibri"/>
                <a:cs typeface="Calibri"/>
                <a:sym typeface="Calibri"/>
              </a:rPr>
              <a:t>Aquí nos fijamos en el núcleo del cometido del directivo: LA DECISIÓN</a:t>
            </a:r>
            <a:endParaRPr sz="2000" b="0" i="0" u="none" strike="noStrike" cap="none">
              <a:solidFill>
                <a:srgbClr val="FFFFFF"/>
              </a:solidFill>
              <a:latin typeface="Calibri"/>
              <a:ea typeface="Calibri"/>
              <a:cs typeface="Calibri"/>
              <a:sym typeface="Calibri"/>
            </a:endParaRPr>
          </a:p>
        </p:txBody>
      </p:sp>
      <p:sp>
        <p:nvSpPr>
          <p:cNvPr id="385" name="Google Shape;385;p32"/>
          <p:cNvSpPr/>
          <p:nvPr/>
        </p:nvSpPr>
        <p:spPr>
          <a:xfrm>
            <a:off x="1162680" y="2395001"/>
            <a:ext cx="5541000" cy="631800"/>
          </a:xfrm>
          <a:prstGeom prst="roundRect">
            <a:avLst>
              <a:gd name="adj" fmla="val 16667"/>
            </a:avLst>
          </a:prstGeom>
          <a:solidFill>
            <a:srgbClr val="C3BCC5"/>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2"/>
          <p:cNvSpPr txBox="1"/>
          <p:nvPr/>
        </p:nvSpPr>
        <p:spPr>
          <a:xfrm>
            <a:off x="1186247" y="2425838"/>
            <a:ext cx="5493900" cy="570000"/>
          </a:xfrm>
          <a:prstGeom prst="rect">
            <a:avLst/>
          </a:prstGeom>
          <a:solidFill>
            <a:srgbClr val="747474"/>
          </a:solid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400"/>
              <a:buFont typeface="Arial"/>
              <a:buNone/>
            </a:pPr>
            <a:r>
              <a:rPr lang="es-ES" sz="2400" b="1" i="0" u="none" strike="noStrike" cap="none">
                <a:solidFill>
                  <a:srgbClr val="FFFFFF"/>
                </a:solidFill>
                <a:latin typeface="Calibri"/>
                <a:ea typeface="Calibri"/>
                <a:cs typeface="Calibri"/>
                <a:sym typeface="Calibri"/>
              </a:rPr>
              <a:t>Lo importante y lo urgente.</a:t>
            </a:r>
            <a:endParaRPr sz="2400" b="0" i="0" u="none" strike="noStrike" cap="none">
              <a:solidFill>
                <a:srgbClr val="FFFFFF"/>
              </a:solidFill>
              <a:latin typeface="Calibri"/>
              <a:ea typeface="Calibri"/>
              <a:cs typeface="Calibri"/>
              <a:sym typeface="Calibri"/>
            </a:endParaRPr>
          </a:p>
        </p:txBody>
      </p:sp>
      <p:graphicFrame>
        <p:nvGraphicFramePr>
          <p:cNvPr id="387" name="Google Shape;387;p32"/>
          <p:cNvGraphicFramePr/>
          <p:nvPr/>
        </p:nvGraphicFramePr>
        <p:xfrm>
          <a:off x="1839788" y="3514389"/>
          <a:ext cx="4934250" cy="2185975"/>
        </p:xfrm>
        <a:graphic>
          <a:graphicData uri="http://schemas.openxmlformats.org/drawingml/2006/table">
            <a:tbl>
              <a:tblPr>
                <a:noFill/>
                <a:tableStyleId>{90218C7C-975C-4B38-9F08-75CE5BDB8563}</a:tableStyleId>
              </a:tblPr>
              <a:tblGrid>
                <a:gridCol w="2406300">
                  <a:extLst>
                    <a:ext uri="{9D8B030D-6E8A-4147-A177-3AD203B41FA5}">
                      <a16:colId xmlns:a16="http://schemas.microsoft.com/office/drawing/2014/main" val="20000"/>
                    </a:ext>
                  </a:extLst>
                </a:gridCol>
                <a:gridCol w="2527950">
                  <a:extLst>
                    <a:ext uri="{9D8B030D-6E8A-4147-A177-3AD203B41FA5}">
                      <a16:colId xmlns:a16="http://schemas.microsoft.com/office/drawing/2014/main" val="20001"/>
                    </a:ext>
                  </a:extLst>
                </a:gridCol>
              </a:tblGrid>
              <a:tr h="936350">
                <a:tc>
                  <a:txBody>
                    <a:bodyPr/>
                    <a:lstStyle/>
                    <a:p>
                      <a:pPr marL="0" marR="0" lvl="0" indent="0" algn="ctr" rtl="0">
                        <a:lnSpc>
                          <a:spcPct val="100000"/>
                        </a:lnSpc>
                        <a:spcBef>
                          <a:spcPts val="0"/>
                        </a:spcBef>
                        <a:spcAft>
                          <a:spcPts val="0"/>
                        </a:spcAft>
                        <a:buClr>
                          <a:srgbClr val="629DD1"/>
                        </a:buClr>
                        <a:buSzPts val="2800"/>
                        <a:buFont typeface="Noto Sans Symbols"/>
                        <a:buNone/>
                      </a:pPr>
                      <a:r>
                        <a:rPr lang="es-ES" sz="2800" b="1" i="0" u="none" strike="noStrike" cap="none">
                          <a:solidFill>
                            <a:srgbClr val="0070C0"/>
                          </a:solidFill>
                          <a:latin typeface="Arial"/>
                          <a:ea typeface="Arial"/>
                          <a:cs typeface="Arial"/>
                          <a:sym typeface="Arial"/>
                        </a:rPr>
                        <a:t>Consultivo</a:t>
                      </a:r>
                      <a:endParaRPr sz="1400" u="none" strike="noStrike" cap="none"/>
                    </a:p>
                    <a:p>
                      <a:pPr marL="0" marR="0" lvl="0" indent="0" algn="ctr" rtl="0">
                        <a:lnSpc>
                          <a:spcPct val="100000"/>
                        </a:lnSpc>
                        <a:spcBef>
                          <a:spcPts val="400"/>
                        </a:spcBef>
                        <a:spcAft>
                          <a:spcPts val="0"/>
                        </a:spcAft>
                        <a:buClr>
                          <a:srgbClr val="629DD1"/>
                        </a:buClr>
                        <a:buSzPts val="2000"/>
                        <a:buFont typeface="Noto Sans Symbols"/>
                        <a:buNone/>
                      </a:pPr>
                      <a:r>
                        <a:rPr lang="es-ES" sz="2000" b="0" i="0" u="none" strike="noStrike" cap="none">
                          <a:solidFill>
                            <a:srgbClr val="9454C3"/>
                          </a:solidFill>
                          <a:latin typeface="Arial"/>
                          <a:ea typeface="Arial"/>
                          <a:cs typeface="Arial"/>
                          <a:sym typeface="Arial"/>
                        </a:rPr>
                        <a:t>(No delegable)</a:t>
                      </a:r>
                      <a:endParaRPr sz="1400" u="none" strike="noStrike" cap="none"/>
                    </a:p>
                  </a:txBody>
                  <a:tcPr marL="91450" marR="91450" marT="45700" marB="45700" anchor="ctr">
                    <a:lnL w="12700" cap="flat" cmpd="sng">
                      <a:solidFill>
                        <a:srgbClr val="297FD5"/>
                      </a:solidFill>
                      <a:prstDash val="solid"/>
                      <a:round/>
                      <a:headEnd type="none" w="sm" len="sm"/>
                      <a:tailEnd type="none" w="sm" len="sm"/>
                    </a:lnL>
                    <a:lnR w="12700" cap="flat" cmpd="sng">
                      <a:solidFill>
                        <a:srgbClr val="297FD5"/>
                      </a:solidFill>
                      <a:prstDash val="solid"/>
                      <a:round/>
                      <a:headEnd type="none" w="sm" len="sm"/>
                      <a:tailEnd type="none" w="sm" len="sm"/>
                    </a:lnR>
                    <a:lnT w="12700" cap="flat" cmpd="sng">
                      <a:solidFill>
                        <a:srgbClr val="297FD5"/>
                      </a:solidFill>
                      <a:prstDash val="solid"/>
                      <a:round/>
                      <a:headEnd type="none" w="sm" len="sm"/>
                      <a:tailEnd type="none" w="sm" len="sm"/>
                    </a:lnT>
                    <a:lnB w="12700" cap="flat" cmpd="sng">
                      <a:solidFill>
                        <a:srgbClr val="297FD5"/>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629DD1"/>
                        </a:buClr>
                        <a:buSzPts val="2800"/>
                        <a:buFont typeface="Noto Sans Symbols"/>
                        <a:buNone/>
                      </a:pPr>
                      <a:r>
                        <a:rPr lang="es-ES" sz="2800" b="1" i="0" u="none" strike="noStrike" cap="none">
                          <a:solidFill>
                            <a:srgbClr val="0070C0"/>
                          </a:solidFill>
                          <a:latin typeface="Arial"/>
                          <a:ea typeface="Arial"/>
                          <a:cs typeface="Arial"/>
                          <a:sym typeface="Arial"/>
                        </a:rPr>
                        <a:t>Autoritario</a:t>
                      </a:r>
                      <a:endParaRPr sz="1400" u="none" strike="noStrike" cap="none"/>
                    </a:p>
                  </a:txBody>
                  <a:tcPr marL="91450" marR="91450" marT="45700" marB="45700" anchor="ctr">
                    <a:lnL w="12700" cap="flat" cmpd="sng">
                      <a:solidFill>
                        <a:srgbClr val="297FD5"/>
                      </a:solidFill>
                      <a:prstDash val="solid"/>
                      <a:round/>
                      <a:headEnd type="none" w="sm" len="sm"/>
                      <a:tailEnd type="none" w="sm" len="sm"/>
                    </a:lnL>
                    <a:lnR w="12700" cap="flat" cmpd="sng">
                      <a:solidFill>
                        <a:srgbClr val="297FD5"/>
                      </a:solidFill>
                      <a:prstDash val="solid"/>
                      <a:round/>
                      <a:headEnd type="none" w="sm" len="sm"/>
                      <a:tailEnd type="none" w="sm" len="sm"/>
                    </a:lnR>
                    <a:lnT w="12700" cap="flat" cmpd="sng">
                      <a:solidFill>
                        <a:srgbClr val="297FD5"/>
                      </a:solidFill>
                      <a:prstDash val="solid"/>
                      <a:round/>
                      <a:headEnd type="none" w="sm" len="sm"/>
                      <a:tailEnd type="none" w="sm" len="sm"/>
                    </a:lnT>
                    <a:lnB w="12700" cap="flat" cmpd="sng">
                      <a:solidFill>
                        <a:srgbClr val="297FD5"/>
                      </a:solidFill>
                      <a:prstDash val="solid"/>
                      <a:round/>
                      <a:headEnd type="none" w="sm" len="sm"/>
                      <a:tailEnd type="none" w="sm" len="sm"/>
                    </a:lnB>
                  </a:tcPr>
                </a:tc>
                <a:extLst>
                  <a:ext uri="{0D108BD9-81ED-4DB2-BD59-A6C34878D82A}">
                    <a16:rowId xmlns:a16="http://schemas.microsoft.com/office/drawing/2014/main" val="10000"/>
                  </a:ext>
                </a:extLst>
              </a:tr>
              <a:tr h="1249625">
                <a:tc>
                  <a:txBody>
                    <a:bodyPr/>
                    <a:lstStyle/>
                    <a:p>
                      <a:pPr marL="0" marR="0" lvl="0" indent="0" algn="l" rtl="0">
                        <a:lnSpc>
                          <a:spcPct val="100000"/>
                        </a:lnSpc>
                        <a:spcBef>
                          <a:spcPts val="0"/>
                        </a:spcBef>
                        <a:spcAft>
                          <a:spcPts val="0"/>
                        </a:spcAft>
                        <a:buClr>
                          <a:srgbClr val="629DD1"/>
                        </a:buClr>
                        <a:buSzPts val="2800"/>
                        <a:buFont typeface="Noto Sans Symbols"/>
                        <a:buNone/>
                      </a:pPr>
                      <a:r>
                        <a:rPr lang="es-ES" sz="2800" b="1" i="0" u="none" strike="noStrike" cap="none">
                          <a:solidFill>
                            <a:srgbClr val="0070C0"/>
                          </a:solidFill>
                          <a:latin typeface="Arial"/>
                          <a:ea typeface="Arial"/>
                          <a:cs typeface="Arial"/>
                          <a:sym typeface="Arial"/>
                        </a:rPr>
                        <a:t>Participativo</a:t>
                      </a:r>
                      <a:endParaRPr sz="1400" u="none" strike="noStrike" cap="none"/>
                    </a:p>
                    <a:p>
                      <a:pPr marL="0" marR="0" lvl="0" indent="0" algn="l" rtl="0">
                        <a:lnSpc>
                          <a:spcPct val="100000"/>
                        </a:lnSpc>
                        <a:spcBef>
                          <a:spcPts val="400"/>
                        </a:spcBef>
                        <a:spcAft>
                          <a:spcPts val="0"/>
                        </a:spcAft>
                        <a:buClr>
                          <a:srgbClr val="629DD1"/>
                        </a:buClr>
                        <a:buSzPts val="2000"/>
                        <a:buFont typeface="Noto Sans Symbols"/>
                        <a:buNone/>
                      </a:pPr>
                      <a:r>
                        <a:rPr lang="es-ES" sz="2000" b="0" i="0" u="none" strike="noStrike" cap="none">
                          <a:solidFill>
                            <a:srgbClr val="9454C3"/>
                          </a:solidFill>
                          <a:latin typeface="Arial"/>
                          <a:ea typeface="Arial"/>
                          <a:cs typeface="Arial"/>
                          <a:sym typeface="Arial"/>
                        </a:rPr>
                        <a:t>     (Delegable),</a:t>
                      </a:r>
                      <a:endParaRPr sz="1400" u="none" strike="noStrike" cap="none"/>
                    </a:p>
                    <a:p>
                      <a:pPr marL="0" marR="0" lvl="0" indent="0" algn="l" rtl="0">
                        <a:lnSpc>
                          <a:spcPct val="100000"/>
                        </a:lnSpc>
                        <a:spcBef>
                          <a:spcPts val="400"/>
                        </a:spcBef>
                        <a:spcAft>
                          <a:spcPts val="0"/>
                        </a:spcAft>
                        <a:buClr>
                          <a:srgbClr val="629DD1"/>
                        </a:buClr>
                        <a:buSzPts val="2000"/>
                        <a:buFont typeface="Noto Sans Symbols"/>
                        <a:buNone/>
                      </a:pPr>
                      <a:r>
                        <a:rPr lang="es-ES" sz="2000" b="0" i="0" u="none" strike="noStrike" cap="none">
                          <a:solidFill>
                            <a:srgbClr val="9454C3"/>
                          </a:solidFill>
                          <a:latin typeface="Arial"/>
                          <a:ea typeface="Arial"/>
                          <a:cs typeface="Arial"/>
                          <a:sym typeface="Arial"/>
                        </a:rPr>
                        <a:t>   (peq. urgencia)</a:t>
                      </a:r>
                      <a:endParaRPr sz="1400" u="none" strike="noStrike" cap="none"/>
                    </a:p>
                  </a:txBody>
                  <a:tcPr marL="91450" marR="91450" marT="45700" marB="45700" anchor="ctr">
                    <a:lnL w="12700" cap="flat" cmpd="sng">
                      <a:solidFill>
                        <a:srgbClr val="297FD5"/>
                      </a:solidFill>
                      <a:prstDash val="solid"/>
                      <a:round/>
                      <a:headEnd type="none" w="sm" len="sm"/>
                      <a:tailEnd type="none" w="sm" len="sm"/>
                    </a:lnL>
                    <a:lnR w="12700" cap="flat" cmpd="sng">
                      <a:solidFill>
                        <a:srgbClr val="297FD5"/>
                      </a:solidFill>
                      <a:prstDash val="solid"/>
                      <a:round/>
                      <a:headEnd type="none" w="sm" len="sm"/>
                      <a:tailEnd type="none" w="sm" len="sm"/>
                    </a:lnR>
                    <a:lnT w="12700" cap="flat" cmpd="sng">
                      <a:solidFill>
                        <a:srgbClr val="297FD5"/>
                      </a:solidFill>
                      <a:prstDash val="solid"/>
                      <a:round/>
                      <a:headEnd type="none" w="sm" len="sm"/>
                      <a:tailEnd type="none" w="sm" len="sm"/>
                    </a:lnT>
                    <a:lnB w="12700" cap="flat" cmpd="sng">
                      <a:solidFill>
                        <a:srgbClr val="297FD5"/>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629DD1"/>
                        </a:buClr>
                        <a:buSzPts val="2800"/>
                        <a:buFont typeface="Noto Sans Symbols"/>
                        <a:buNone/>
                      </a:pPr>
                      <a:r>
                        <a:rPr lang="es-ES" sz="2800" b="1" i="0" u="none" strike="noStrike" cap="none">
                          <a:solidFill>
                            <a:srgbClr val="0070C0"/>
                          </a:solidFill>
                          <a:latin typeface="Arial"/>
                          <a:ea typeface="Arial"/>
                          <a:cs typeface="Arial"/>
                          <a:sym typeface="Arial"/>
                        </a:rPr>
                        <a:t>Democrático</a:t>
                      </a:r>
                      <a:endParaRPr sz="1400" u="none" strike="noStrike" cap="none"/>
                    </a:p>
                    <a:p>
                      <a:pPr marL="0" marR="0" lvl="0" indent="0" algn="l" rtl="0">
                        <a:lnSpc>
                          <a:spcPct val="100000"/>
                        </a:lnSpc>
                        <a:spcBef>
                          <a:spcPts val="400"/>
                        </a:spcBef>
                        <a:spcAft>
                          <a:spcPts val="0"/>
                        </a:spcAft>
                        <a:buClr>
                          <a:srgbClr val="629DD1"/>
                        </a:buClr>
                        <a:buSzPts val="2000"/>
                        <a:buFont typeface="Noto Sans Symbols"/>
                        <a:buNone/>
                      </a:pPr>
                      <a:r>
                        <a:rPr lang="es-ES" sz="2000" b="0" i="0" u="none" strike="noStrike" cap="none">
                          <a:solidFill>
                            <a:srgbClr val="9454C3"/>
                          </a:solidFill>
                          <a:latin typeface="Arial"/>
                          <a:ea typeface="Arial"/>
                          <a:cs typeface="Arial"/>
                          <a:sym typeface="Arial"/>
                        </a:rPr>
                        <a:t>   (gran urgencia)</a:t>
                      </a:r>
                      <a:endParaRPr sz="1400" u="none" strike="noStrike" cap="none"/>
                    </a:p>
                  </a:txBody>
                  <a:tcPr marL="91450" marR="91450" marT="45700" marB="45700" anchor="ctr">
                    <a:lnL w="12700" cap="flat" cmpd="sng">
                      <a:solidFill>
                        <a:srgbClr val="297FD5"/>
                      </a:solidFill>
                      <a:prstDash val="solid"/>
                      <a:round/>
                      <a:headEnd type="none" w="sm" len="sm"/>
                      <a:tailEnd type="none" w="sm" len="sm"/>
                    </a:lnL>
                    <a:lnR w="12700" cap="flat" cmpd="sng">
                      <a:solidFill>
                        <a:srgbClr val="297FD5"/>
                      </a:solidFill>
                      <a:prstDash val="solid"/>
                      <a:round/>
                      <a:headEnd type="none" w="sm" len="sm"/>
                      <a:tailEnd type="none" w="sm" len="sm"/>
                    </a:lnR>
                    <a:lnT w="12700" cap="flat" cmpd="sng">
                      <a:solidFill>
                        <a:srgbClr val="297FD5"/>
                      </a:solidFill>
                      <a:prstDash val="solid"/>
                      <a:round/>
                      <a:headEnd type="none" w="sm" len="sm"/>
                      <a:tailEnd type="none" w="sm" len="sm"/>
                    </a:lnT>
                    <a:lnB w="12700" cap="flat" cmpd="sng">
                      <a:solidFill>
                        <a:srgbClr val="297FD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388" name="Google Shape;388;p32"/>
          <p:cNvSpPr txBox="1"/>
          <p:nvPr/>
        </p:nvSpPr>
        <p:spPr>
          <a:xfrm>
            <a:off x="2966426" y="5802771"/>
            <a:ext cx="4537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Noto Sans Symbols"/>
              <a:buNone/>
            </a:pPr>
            <a:r>
              <a:rPr lang="es-ES" sz="3000" b="1" i="0" u="none" strike="noStrike" cap="none">
                <a:solidFill>
                  <a:srgbClr val="000000"/>
                </a:solidFill>
                <a:latin typeface="Arial"/>
                <a:ea typeface="Arial"/>
                <a:cs typeface="Arial"/>
                <a:sym typeface="Arial"/>
              </a:rPr>
              <a:t>-	</a:t>
            </a:r>
            <a:r>
              <a:rPr lang="es-ES" sz="1800" b="1" i="0" u="none" strike="noStrike" cap="none">
                <a:solidFill>
                  <a:srgbClr val="C00000"/>
                </a:solidFill>
                <a:latin typeface="Arial"/>
                <a:ea typeface="Arial"/>
                <a:cs typeface="Arial"/>
                <a:sym typeface="Arial"/>
              </a:rPr>
              <a:t>URGENCIA</a:t>
            </a:r>
            <a:r>
              <a:rPr lang="es-ES" sz="1800" b="0" i="0" u="none" strike="noStrike" cap="none">
                <a:solidFill>
                  <a:srgbClr val="000000"/>
                </a:solidFill>
                <a:latin typeface="Arial"/>
                <a:ea typeface="Arial"/>
                <a:cs typeface="Arial"/>
                <a:sym typeface="Arial"/>
              </a:rPr>
              <a:t>	  </a:t>
            </a:r>
            <a:r>
              <a:rPr lang="es-ES" sz="3000" b="1" i="0" u="none" strike="noStrike" cap="none">
                <a:solidFill>
                  <a:srgbClr val="000000"/>
                </a:solidFill>
                <a:latin typeface="Arial"/>
                <a:ea typeface="Arial"/>
                <a:cs typeface="Arial"/>
                <a:sym typeface="Arial"/>
              </a:rPr>
              <a:t> +</a:t>
            </a:r>
            <a:endParaRPr sz="3000" b="1" i="0" u="none" strike="noStrike" cap="none">
              <a:solidFill>
                <a:srgbClr val="000000"/>
              </a:solidFill>
              <a:latin typeface="Arial"/>
              <a:ea typeface="Arial"/>
              <a:cs typeface="Arial"/>
              <a:sym typeface="Arial"/>
            </a:endParaRPr>
          </a:p>
        </p:txBody>
      </p:sp>
      <p:sp>
        <p:nvSpPr>
          <p:cNvPr id="389" name="Google Shape;389;p32"/>
          <p:cNvSpPr txBox="1"/>
          <p:nvPr/>
        </p:nvSpPr>
        <p:spPr>
          <a:xfrm>
            <a:off x="29551" y="3361988"/>
            <a:ext cx="1871700" cy="201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Noto Sans Symbols"/>
              <a:buNone/>
            </a:pPr>
            <a:r>
              <a:rPr lang="es-ES" sz="3000" b="1" i="0" u="none" strike="noStrike" cap="none">
                <a:solidFill>
                  <a:srgbClr val="000000"/>
                </a:solidFill>
                <a:latin typeface="Arial"/>
                <a:ea typeface="Arial"/>
                <a:cs typeface="Arial"/>
                <a:sym typeface="Arial"/>
              </a:rPr>
              <a:t>	+</a:t>
            </a:r>
            <a:endParaRPr sz="3000" b="1"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Noto Sans Symbols"/>
              <a:buNone/>
            </a:pPr>
            <a:endParaRPr sz="3000" b="1"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C00000"/>
              </a:buClr>
              <a:buSzPts val="1800"/>
              <a:buFont typeface="Noto Sans Symbols"/>
              <a:buNone/>
            </a:pPr>
            <a:r>
              <a:rPr lang="es-ES" sz="1800" b="1" i="0" u="none" strike="noStrike" cap="none">
                <a:solidFill>
                  <a:srgbClr val="C00000"/>
                </a:solidFill>
                <a:latin typeface="Arial"/>
                <a:ea typeface="Arial"/>
                <a:cs typeface="Arial"/>
                <a:sym typeface="Arial"/>
              </a:rPr>
              <a:t>IMPORTANCIA</a:t>
            </a: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Noto Sans Symbols"/>
              <a:buNone/>
            </a:pPr>
            <a:endParaRPr sz="3000" b="1" i="0" u="none" strike="noStrike" cap="none">
              <a:solidFill>
                <a:srgbClr val="000000"/>
              </a:solidFill>
              <a:latin typeface="Arial"/>
              <a:ea typeface="Arial"/>
              <a:cs typeface="Arial"/>
              <a:sym typeface="Arial"/>
            </a:endParaRPr>
          </a:p>
          <a:p>
            <a:pPr marL="0" marR="0" lvl="0" indent="0" algn="l" rtl="0">
              <a:lnSpc>
                <a:spcPct val="100000"/>
              </a:lnSpc>
              <a:spcBef>
                <a:spcPts val="900"/>
              </a:spcBef>
              <a:spcAft>
                <a:spcPts val="0"/>
              </a:spcAft>
              <a:buClr>
                <a:srgbClr val="000000"/>
              </a:buClr>
              <a:buSzPts val="1800"/>
              <a:buFont typeface="Noto Sans Symbols"/>
              <a:buNone/>
            </a:pPr>
            <a:r>
              <a:rPr lang="es-ES" sz="3000" b="1" i="0" u="none" strike="noStrike" cap="none">
                <a:solidFill>
                  <a:srgbClr val="000000"/>
                </a:solidFill>
                <a:latin typeface="Arial"/>
                <a:ea typeface="Arial"/>
                <a:cs typeface="Arial"/>
                <a:sym typeface="Arial"/>
              </a:rPr>
              <a:t>	-</a:t>
            </a:r>
            <a:endParaRPr sz="3000" b="1" i="0" u="none" strike="noStrike" cap="none">
              <a:solidFill>
                <a:srgbClr val="000000"/>
              </a:solidFill>
              <a:latin typeface="Arial"/>
              <a:ea typeface="Arial"/>
              <a:cs typeface="Arial"/>
              <a:sym typeface="Arial"/>
            </a:endParaRPr>
          </a:p>
        </p:txBody>
      </p:sp>
      <p:sp>
        <p:nvSpPr>
          <p:cNvPr id="390" name="Google Shape;390;p32"/>
          <p:cNvSpPr/>
          <p:nvPr/>
        </p:nvSpPr>
        <p:spPr>
          <a:xfrm>
            <a:off x="6332650" y="3340175"/>
            <a:ext cx="836400" cy="825000"/>
          </a:xfrm>
          <a:prstGeom prst="ellipse">
            <a:avLst/>
          </a:prstGeom>
          <a:solidFill>
            <a:srgbClr val="E691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FFFFFF"/>
                </a:solidFill>
                <a:latin typeface="Arial"/>
                <a:ea typeface="Arial"/>
                <a:cs typeface="Arial"/>
                <a:sym typeface="Arial"/>
              </a:rPr>
              <a:t>4%</a:t>
            </a:r>
            <a:endParaRPr sz="1800" b="1" i="0" u="none" strike="noStrike" cap="none">
              <a:solidFill>
                <a:srgbClr val="FFFFFF"/>
              </a:solidFill>
              <a:latin typeface="Arial"/>
              <a:ea typeface="Arial"/>
              <a:cs typeface="Arial"/>
              <a:sym typeface="Arial"/>
            </a:endParaRPr>
          </a:p>
        </p:txBody>
      </p:sp>
      <p:sp>
        <p:nvSpPr>
          <p:cNvPr id="391" name="Google Shape;391;p32"/>
          <p:cNvSpPr/>
          <p:nvPr/>
        </p:nvSpPr>
        <p:spPr>
          <a:xfrm>
            <a:off x="1227775" y="3398125"/>
            <a:ext cx="919200" cy="825000"/>
          </a:xfrm>
          <a:prstGeom prst="ellipse">
            <a:avLst/>
          </a:prstGeom>
          <a:solidFill>
            <a:srgbClr val="E691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FFFFFF"/>
                </a:solidFill>
                <a:latin typeface="Arial"/>
                <a:ea typeface="Arial"/>
                <a:cs typeface="Arial"/>
                <a:sym typeface="Arial"/>
              </a:rPr>
              <a:t>16%</a:t>
            </a:r>
            <a:endParaRPr sz="1800" b="1" i="0" u="none" strike="noStrike" cap="none">
              <a:solidFill>
                <a:srgbClr val="FFFFFF"/>
              </a:solidFill>
              <a:latin typeface="Arial"/>
              <a:ea typeface="Arial"/>
              <a:cs typeface="Arial"/>
              <a:sym typeface="Arial"/>
            </a:endParaRPr>
          </a:p>
        </p:txBody>
      </p:sp>
      <p:sp>
        <p:nvSpPr>
          <p:cNvPr id="392" name="Google Shape;392;p32"/>
          <p:cNvSpPr/>
          <p:nvPr/>
        </p:nvSpPr>
        <p:spPr>
          <a:xfrm>
            <a:off x="6291250" y="5114125"/>
            <a:ext cx="919200" cy="825000"/>
          </a:xfrm>
          <a:prstGeom prst="ellipse">
            <a:avLst/>
          </a:prstGeom>
          <a:solidFill>
            <a:srgbClr val="E691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FFFFFF"/>
                </a:solidFill>
                <a:latin typeface="Arial"/>
                <a:ea typeface="Arial"/>
                <a:cs typeface="Arial"/>
                <a:sym typeface="Arial"/>
              </a:rPr>
              <a:t>16%</a:t>
            </a:r>
            <a:endParaRPr sz="1800" b="1" i="0" u="none" strike="noStrike" cap="none">
              <a:solidFill>
                <a:srgbClr val="FFFFFF"/>
              </a:solidFill>
              <a:latin typeface="Arial"/>
              <a:ea typeface="Arial"/>
              <a:cs typeface="Arial"/>
              <a:sym typeface="Arial"/>
            </a:endParaRPr>
          </a:p>
        </p:txBody>
      </p:sp>
      <p:sp>
        <p:nvSpPr>
          <p:cNvPr id="393" name="Google Shape;393;p32"/>
          <p:cNvSpPr/>
          <p:nvPr/>
        </p:nvSpPr>
        <p:spPr>
          <a:xfrm>
            <a:off x="1155000" y="5250825"/>
            <a:ext cx="919200" cy="825000"/>
          </a:xfrm>
          <a:prstGeom prst="ellipse">
            <a:avLst/>
          </a:prstGeom>
          <a:solidFill>
            <a:srgbClr val="E6913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FFFFFF"/>
                </a:solidFill>
                <a:latin typeface="Arial"/>
                <a:ea typeface="Arial"/>
                <a:cs typeface="Arial"/>
                <a:sym typeface="Arial"/>
              </a:rPr>
              <a:t>64%</a:t>
            </a:r>
            <a:endParaRPr sz="1800" b="1" i="0" u="none" strike="noStrike" cap="none">
              <a:solidFill>
                <a:srgbClr val="FFFFFF"/>
              </a:solidFill>
              <a:latin typeface="Arial"/>
              <a:ea typeface="Arial"/>
              <a:cs typeface="Arial"/>
              <a:sym typeface="Arial"/>
            </a:endParaRPr>
          </a:p>
        </p:txBody>
      </p:sp>
      <p:sp>
        <p:nvSpPr>
          <p:cNvPr id="394" name="Google Shape;394;p32"/>
          <p:cNvSpPr txBox="1"/>
          <p:nvPr/>
        </p:nvSpPr>
        <p:spPr>
          <a:xfrm>
            <a:off x="7255125" y="3919925"/>
            <a:ext cx="1801200" cy="1506600"/>
          </a:xfrm>
          <a:prstGeom prst="rect">
            <a:avLst/>
          </a:prstGeom>
          <a:solidFill>
            <a:srgbClr val="EFEF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El 80% son poco urgentes y </a:t>
            </a:r>
            <a:endParaRPr sz="18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el 80% delegables</a:t>
            </a:r>
            <a:endParaRPr sz="1800" b="1" i="0" u="none" strike="noStrike" cap="none">
              <a:solidFill>
                <a:srgbClr val="000000"/>
              </a:solidFill>
              <a:latin typeface="Arial"/>
              <a:ea typeface="Arial"/>
              <a:cs typeface="Arial"/>
              <a:sym typeface="Arial"/>
            </a:endParaRPr>
          </a:p>
        </p:txBody>
      </p:sp>
      <p:pic>
        <p:nvPicPr>
          <p:cNvPr id="395" name="Google Shape;395;p32" descr="Resultado de imagen de cardona iese"/>
          <p:cNvPicPr preferRelativeResize="0"/>
          <p:nvPr/>
        </p:nvPicPr>
        <p:blipFill rotWithShape="1">
          <a:blip r:embed="rId3">
            <a:alphaModFix/>
          </a:blip>
          <a:srcRect/>
          <a:stretch/>
        </p:blipFill>
        <p:spPr>
          <a:xfrm>
            <a:off x="7476884" y="679125"/>
            <a:ext cx="1357678" cy="1622425"/>
          </a:xfrm>
          <a:prstGeom prst="rect">
            <a:avLst/>
          </a:prstGeom>
          <a:noFill/>
          <a:ln>
            <a:noFill/>
          </a:ln>
          <a:effectLst>
            <a:outerShdw blurRad="292100" dist="139700" dir="2700000" algn="tl" rotWithShape="0">
              <a:srgbClr val="333333">
                <a:alpha val="64705"/>
              </a:srgbClr>
            </a:outerShdw>
          </a:effectLst>
        </p:spPr>
      </p:pic>
      <p:pic>
        <p:nvPicPr>
          <p:cNvPr id="396" name="Google Shape;396;p32" descr="Resultado de imagen de matriz liderazgo e importancia urgencia"/>
          <p:cNvPicPr preferRelativeResize="0"/>
          <p:nvPr/>
        </p:nvPicPr>
        <p:blipFill rotWithShape="1">
          <a:blip r:embed="rId4">
            <a:alphaModFix/>
          </a:blip>
          <a:srcRect/>
          <a:stretch/>
        </p:blipFill>
        <p:spPr>
          <a:xfrm>
            <a:off x="7075125" y="2438271"/>
            <a:ext cx="2057400" cy="1183329"/>
          </a:xfrm>
          <a:prstGeom prst="rect">
            <a:avLst/>
          </a:prstGeom>
          <a:noFill/>
          <a:ln>
            <a:noFill/>
          </a:ln>
        </p:spPr>
      </p:pic>
      <p:sp>
        <p:nvSpPr>
          <p:cNvPr id="397" name="Google Shape;397;p32"/>
          <p:cNvSpPr txBox="1"/>
          <p:nvPr/>
        </p:nvSpPr>
        <p:spPr>
          <a:xfrm>
            <a:off x="819450" y="784750"/>
            <a:ext cx="6487200" cy="46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a:solidFill>
                  <a:schemeClr val="dk1"/>
                </a:solidFill>
              </a:rPr>
              <a:t>Es la </a:t>
            </a:r>
            <a:r>
              <a:rPr lang="es-ES" b="1">
                <a:solidFill>
                  <a:schemeClr val="dk1"/>
                </a:solidFill>
              </a:rPr>
              <a:t>matriz de estilos de dirección</a:t>
            </a:r>
            <a:r>
              <a:rPr lang="es-ES">
                <a:solidFill>
                  <a:schemeClr val="dk1"/>
                </a:solidFill>
              </a:rPr>
              <a:t>: </a:t>
            </a:r>
            <a:r>
              <a:rPr lang="es-ES">
                <a:solidFill>
                  <a:schemeClr val="dk1"/>
                </a:solidFill>
                <a:highlight>
                  <a:srgbClr val="FFFFFF"/>
                </a:highlight>
              </a:rPr>
              <a:t>Este modelo se basa en la decisión misma y se basa en la importancia y la urgencia de la toma de decisiones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1000"/>
                                        <p:tgtEl>
                                          <p:spTgt spid="3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3"/>
                                        </p:tgtEl>
                                        <p:attrNameLst>
                                          <p:attrName>style.visibility</p:attrName>
                                        </p:attrNameLst>
                                      </p:cBhvr>
                                      <p:to>
                                        <p:strVal val="visible"/>
                                      </p:to>
                                    </p:set>
                                    <p:animEffect transition="in" filter="fade">
                                      <p:cBhvr>
                                        <p:cTn id="12" dur="1000"/>
                                        <p:tgtEl>
                                          <p:spTgt spid="3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2"/>
                                        </p:tgtEl>
                                        <p:attrNameLst>
                                          <p:attrName>style.visibility</p:attrName>
                                        </p:attrNameLst>
                                      </p:cBhvr>
                                      <p:to>
                                        <p:strVal val="visible"/>
                                      </p:to>
                                    </p:set>
                                    <p:animEffect transition="in" filter="fade">
                                      <p:cBhvr>
                                        <p:cTn id="17" dur="1000"/>
                                        <p:tgtEl>
                                          <p:spTgt spid="3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1"/>
                                        </p:tgtEl>
                                        <p:attrNameLst>
                                          <p:attrName>style.visibility</p:attrName>
                                        </p:attrNameLst>
                                      </p:cBhvr>
                                      <p:to>
                                        <p:strVal val="visible"/>
                                      </p:to>
                                    </p:set>
                                    <p:animEffect transition="in" filter="fade">
                                      <p:cBhvr>
                                        <p:cTn id="22" dur="1000"/>
                                        <p:tgtEl>
                                          <p:spTgt spid="39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0"/>
                                        </p:tgtEl>
                                        <p:attrNameLst>
                                          <p:attrName>style.visibility</p:attrName>
                                        </p:attrNameLst>
                                      </p:cBhvr>
                                      <p:to>
                                        <p:strVal val="visible"/>
                                      </p:to>
                                    </p:set>
                                    <p:animEffect transition="in" filter="fade">
                                      <p:cBhvr>
                                        <p:cTn id="27" dur="10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3" descr="Resultado de imagen de liderazgo personal"/>
          <p:cNvPicPr preferRelativeResize="0"/>
          <p:nvPr/>
        </p:nvPicPr>
        <p:blipFill rotWithShape="1">
          <a:blip r:embed="rId3">
            <a:alphaModFix/>
          </a:blip>
          <a:srcRect/>
          <a:stretch/>
        </p:blipFill>
        <p:spPr>
          <a:xfrm>
            <a:off x="0" y="694481"/>
            <a:ext cx="9144000" cy="6163518"/>
          </a:xfrm>
          <a:prstGeom prst="rect">
            <a:avLst/>
          </a:prstGeom>
          <a:noFill/>
          <a:ln>
            <a:noFill/>
          </a:ln>
        </p:spPr>
      </p:pic>
      <p:sp>
        <p:nvSpPr>
          <p:cNvPr id="404" name="Google Shape;404;p33"/>
          <p:cNvSpPr txBox="1"/>
          <p:nvPr/>
        </p:nvSpPr>
        <p:spPr>
          <a:xfrm>
            <a:off x="90220" y="694481"/>
            <a:ext cx="1050300" cy="2646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600"/>
              <a:buFont typeface="Arial"/>
              <a:buNone/>
            </a:pPr>
            <a:r>
              <a:rPr lang="es-ES" sz="16600" b="0" i="0" u="none" strike="noStrike" cap="none">
                <a:solidFill>
                  <a:schemeClr val="accent2"/>
                </a:solidFill>
                <a:latin typeface="Anton"/>
                <a:ea typeface="Anton"/>
                <a:cs typeface="Anton"/>
                <a:sym typeface="Anton"/>
              </a:rPr>
              <a:t>C</a:t>
            </a:r>
            <a:endParaRPr sz="16600" b="0" i="0" u="none" strike="noStrike" cap="none">
              <a:solidFill>
                <a:schemeClr val="accent2"/>
              </a:solidFill>
              <a:latin typeface="Anton"/>
              <a:ea typeface="Anton"/>
              <a:cs typeface="Anton"/>
              <a:sym typeface="Anton"/>
            </a:endParaRPr>
          </a:p>
        </p:txBody>
      </p:sp>
      <p:sp>
        <p:nvSpPr>
          <p:cNvPr id="405" name="Google Shape;405;p33"/>
          <p:cNvSpPr txBox="1"/>
          <p:nvPr/>
        </p:nvSpPr>
        <p:spPr>
          <a:xfrm>
            <a:off x="1371418" y="937740"/>
            <a:ext cx="7256768" cy="1579902"/>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5400"/>
              <a:buFont typeface="Arial"/>
              <a:buNone/>
            </a:pPr>
            <a:r>
              <a:rPr lang="es-ES" sz="5400" b="1" i="0" u="none" strike="noStrike" cap="none">
                <a:solidFill>
                  <a:schemeClr val="accent2"/>
                </a:solidFill>
                <a:latin typeface="Calibri"/>
                <a:ea typeface="Calibri"/>
                <a:cs typeface="Calibri"/>
                <a:sym typeface="Calibri"/>
              </a:rPr>
              <a:t>Habilidades Directivas: Eficacia Personal</a:t>
            </a:r>
            <a:endParaRPr sz="5400" b="1" i="0" u="none" strike="noStrike" cap="none">
              <a:solidFill>
                <a:schemeClr val="accent2"/>
              </a:solidFill>
              <a:latin typeface="Calibri"/>
              <a:ea typeface="Calibri"/>
              <a:cs typeface="Calibri"/>
              <a:sym typeface="Calibri"/>
            </a:endParaRPr>
          </a:p>
        </p:txBody>
      </p:sp>
      <p:sp>
        <p:nvSpPr>
          <p:cNvPr id="406" name="Google Shape;406;p33"/>
          <p:cNvSpPr txBox="1"/>
          <p:nvPr/>
        </p:nvSpPr>
        <p:spPr>
          <a:xfrm>
            <a:off x="4202736" y="5151541"/>
            <a:ext cx="4847480" cy="1601832"/>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1) Dirigir con Inteligencia Emocional</a:t>
            </a:r>
            <a:endParaRPr/>
          </a:p>
          <a:p>
            <a:pPr marL="0" marR="0" lvl="0"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2) Proactividad y actitud</a:t>
            </a:r>
            <a:endParaRPr/>
          </a:p>
          <a:p>
            <a:pPr marL="0" marR="0" lvl="0"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3) Productividad y gestión del tiempo</a:t>
            </a:r>
            <a:endParaRPr sz="2000" b="1" i="0" u="none" strike="noStrike" cap="small">
              <a:solidFill>
                <a:srgbClr val="595959"/>
              </a:solidFill>
              <a:latin typeface="Calibri"/>
              <a:ea typeface="Calibri"/>
              <a:cs typeface="Calibri"/>
              <a:sym typeface="Calibri"/>
            </a:endParaRPr>
          </a:p>
          <a:p>
            <a:pPr marL="0" marR="0" lvl="0"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4) La Motivación Para Dinamizar Equipos</a:t>
            </a:r>
            <a:endParaRPr/>
          </a:p>
          <a:p>
            <a:pPr marL="0" marR="0" lvl="0"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5) La Comunicación: Saber Comunicar Con Eficacia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6"/>
          <p:cNvSpPr txBox="1">
            <a:spLocks noGrp="1"/>
          </p:cNvSpPr>
          <p:nvPr>
            <p:ph type="sldNum" idx="12"/>
          </p:nvPr>
        </p:nvSpPr>
        <p:spPr>
          <a:xfrm>
            <a:off x="6000750" y="6356350"/>
            <a:ext cx="25011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a:t>
            </a:fld>
            <a:endParaRPr sz="900" b="0" i="0" u="none" strike="noStrike" cap="none">
              <a:solidFill>
                <a:srgbClr val="888888"/>
              </a:solidFill>
              <a:latin typeface="Arial"/>
              <a:ea typeface="Arial"/>
              <a:cs typeface="Arial"/>
              <a:sym typeface="Arial"/>
            </a:endParaRPr>
          </a:p>
        </p:txBody>
      </p:sp>
      <p:sp>
        <p:nvSpPr>
          <p:cNvPr id="118" name="Google Shape;118;p16"/>
          <p:cNvSpPr txBox="1"/>
          <p:nvPr/>
        </p:nvSpPr>
        <p:spPr>
          <a:xfrm>
            <a:off x="2019873" y="0"/>
            <a:ext cx="3222900" cy="6582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DBDBDB"/>
              </a:buClr>
              <a:buSzPts val="3300"/>
              <a:buFont typeface="Calibri"/>
              <a:buNone/>
            </a:pPr>
            <a:r>
              <a:rPr lang="es-ES" sz="3300" b="1" i="0" u="none" strike="noStrike" cap="none">
                <a:solidFill>
                  <a:srgbClr val="FFFFFF"/>
                </a:solidFill>
                <a:latin typeface="Calibri"/>
                <a:ea typeface="Calibri"/>
                <a:cs typeface="Calibri"/>
                <a:sym typeface="Calibri"/>
              </a:rPr>
              <a:t>TEMARIO</a:t>
            </a:r>
            <a:endParaRPr sz="3300" b="1" i="0" u="none" strike="noStrike" cap="none">
              <a:solidFill>
                <a:srgbClr val="FFFFFF"/>
              </a:solidFill>
              <a:latin typeface="Calibri"/>
              <a:ea typeface="Calibri"/>
              <a:cs typeface="Calibri"/>
              <a:sym typeface="Calibri"/>
            </a:endParaRPr>
          </a:p>
        </p:txBody>
      </p:sp>
      <p:sp>
        <p:nvSpPr>
          <p:cNvPr id="119" name="Google Shape;119;p16"/>
          <p:cNvSpPr/>
          <p:nvPr/>
        </p:nvSpPr>
        <p:spPr>
          <a:xfrm flipH="1">
            <a:off x="343674" y="1148128"/>
            <a:ext cx="45719" cy="462402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70C0"/>
              </a:solidFill>
              <a:latin typeface="Calibri"/>
              <a:ea typeface="Calibri"/>
              <a:cs typeface="Calibri"/>
              <a:sym typeface="Calibri"/>
            </a:endParaRPr>
          </a:p>
        </p:txBody>
      </p:sp>
      <p:sp>
        <p:nvSpPr>
          <p:cNvPr id="120" name="Google Shape;120;p16"/>
          <p:cNvSpPr txBox="1"/>
          <p:nvPr/>
        </p:nvSpPr>
        <p:spPr>
          <a:xfrm>
            <a:off x="741500" y="1075420"/>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rgbClr val="595959"/>
                </a:solidFill>
                <a:latin typeface="Calibri"/>
                <a:ea typeface="Calibri"/>
                <a:cs typeface="Calibri"/>
                <a:sym typeface="Calibri"/>
              </a:rPr>
              <a:t>La Función de Dirección de Personas</a:t>
            </a:r>
            <a:endParaRPr sz="2400" b="1" i="0" u="none" strike="noStrike" cap="small">
              <a:solidFill>
                <a:srgbClr val="595959"/>
              </a:solidFill>
              <a:latin typeface="Calibri"/>
              <a:ea typeface="Calibri"/>
              <a:cs typeface="Calibri"/>
              <a:sym typeface="Calibri"/>
            </a:endParaRPr>
          </a:p>
        </p:txBody>
      </p:sp>
      <p:sp>
        <p:nvSpPr>
          <p:cNvPr id="121" name="Google Shape;121;p16"/>
          <p:cNvSpPr/>
          <p:nvPr/>
        </p:nvSpPr>
        <p:spPr>
          <a:xfrm>
            <a:off x="96517" y="1036270"/>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122" name="Google Shape;122;p16"/>
          <p:cNvSpPr/>
          <p:nvPr/>
        </p:nvSpPr>
        <p:spPr>
          <a:xfrm>
            <a:off x="114758" y="2458422"/>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123" name="Google Shape;123;p16"/>
          <p:cNvSpPr txBox="1"/>
          <p:nvPr/>
        </p:nvSpPr>
        <p:spPr>
          <a:xfrm>
            <a:off x="712275" y="3917804"/>
            <a:ext cx="8308875" cy="21654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rgbClr val="595959"/>
                </a:solidFill>
                <a:latin typeface="Calibri"/>
                <a:ea typeface="Calibri"/>
                <a:cs typeface="Calibri"/>
                <a:sym typeface="Calibri"/>
              </a:rPr>
              <a:t>Habilidades Directivas para Los nuevos modelos organizacionales:</a:t>
            </a:r>
            <a:endParaRPr sz="2000" b="1" i="0" u="none" strike="noStrike" cap="small">
              <a:solidFill>
                <a:srgbClr val="595959"/>
              </a:solidFill>
              <a:latin typeface="Calibri"/>
              <a:ea typeface="Calibri"/>
              <a:cs typeface="Calibri"/>
              <a:sym typeface="Calibri"/>
            </a:endParaRPr>
          </a:p>
          <a:p>
            <a:pPr marL="0" marR="0" lvl="8"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1) Dirigir con Inteligencia Emocional</a:t>
            </a:r>
            <a:endParaRPr/>
          </a:p>
          <a:p>
            <a:pPr marL="0" marR="0" lvl="8"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2) Proactividad y actitud</a:t>
            </a:r>
            <a:endParaRPr/>
          </a:p>
          <a:p>
            <a:pPr marL="0" marR="0" lvl="8"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3) Productividad y gestión del tiempo</a:t>
            </a:r>
            <a:endParaRPr sz="2000" b="1" i="0" u="none" strike="noStrike" cap="small">
              <a:solidFill>
                <a:srgbClr val="595959"/>
              </a:solidFill>
              <a:latin typeface="Calibri"/>
              <a:ea typeface="Calibri"/>
              <a:cs typeface="Calibri"/>
              <a:sym typeface="Calibri"/>
            </a:endParaRPr>
          </a:p>
          <a:p>
            <a:pPr marL="0" marR="0" lvl="8"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4) La Motivación Para Dinamizar Equipos</a:t>
            </a:r>
            <a:endParaRPr/>
          </a:p>
          <a:p>
            <a:pPr marL="0" marR="0" lvl="8" indent="0" algn="l" rtl="0">
              <a:lnSpc>
                <a:spcPct val="100000"/>
              </a:lnSpc>
              <a:spcBef>
                <a:spcPts val="0"/>
              </a:spcBef>
              <a:spcAft>
                <a:spcPts val="0"/>
              </a:spcAft>
              <a:buNone/>
            </a:pPr>
            <a:r>
              <a:rPr lang="es-ES" sz="1800" b="1" i="0" u="none" strike="noStrike" cap="small">
                <a:solidFill>
                  <a:srgbClr val="595959"/>
                </a:solidFill>
                <a:latin typeface="Calibri"/>
                <a:ea typeface="Calibri"/>
                <a:cs typeface="Calibri"/>
                <a:sym typeface="Calibri"/>
              </a:rPr>
              <a:t>5) La Comunicación: Saber Comunicar Con Eficacia</a:t>
            </a:r>
            <a:endParaRPr/>
          </a:p>
        </p:txBody>
      </p:sp>
      <p:sp>
        <p:nvSpPr>
          <p:cNvPr id="124" name="Google Shape;124;p16"/>
          <p:cNvSpPr/>
          <p:nvPr/>
        </p:nvSpPr>
        <p:spPr>
          <a:xfrm>
            <a:off x="73675" y="391780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
        <p:nvSpPr>
          <p:cNvPr id="125" name="Google Shape;125;p16"/>
          <p:cNvSpPr/>
          <p:nvPr/>
        </p:nvSpPr>
        <p:spPr>
          <a:xfrm>
            <a:off x="766445" y="2501588"/>
            <a:ext cx="8014140"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2400" b="1" i="0" u="none" strike="noStrike" cap="small">
                <a:solidFill>
                  <a:srgbClr val="595959"/>
                </a:solidFill>
                <a:latin typeface="Calibri"/>
                <a:ea typeface="Calibri"/>
                <a:cs typeface="Calibri"/>
                <a:sym typeface="Calibri"/>
              </a:rPr>
              <a:t>Liderazgo: </a:t>
            </a:r>
            <a:endParaRPr sz="1800" b="1" i="0" u="none" strike="noStrike" cap="small">
              <a:solidFill>
                <a:srgbClr val="595959"/>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800"/>
              <a:buFont typeface="Arial"/>
              <a:buChar char="•"/>
            </a:pPr>
            <a:r>
              <a:rPr lang="es-ES" sz="1800" b="1" i="0" u="none" strike="noStrike" cap="small">
                <a:solidFill>
                  <a:srgbClr val="595959"/>
                </a:solidFill>
                <a:latin typeface="Calibri"/>
                <a:ea typeface="Calibri"/>
                <a:cs typeface="Calibri"/>
                <a:sym typeface="Calibri"/>
              </a:rPr>
              <a:t>Estilos de Dirección y Foco en algunas teorías del liderazgo situacional y el transformacional.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4"/>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20</a:t>
            </a:fld>
            <a:endParaRPr sz="900" b="0" i="0" u="none" strike="noStrike" cap="none">
              <a:solidFill>
                <a:srgbClr val="888888"/>
              </a:solidFill>
              <a:latin typeface="Arial"/>
              <a:ea typeface="Arial"/>
              <a:cs typeface="Arial"/>
              <a:sym typeface="Arial"/>
            </a:endParaRPr>
          </a:p>
        </p:txBody>
      </p:sp>
      <p:grpSp>
        <p:nvGrpSpPr>
          <p:cNvPr id="412" name="Google Shape;412;p34"/>
          <p:cNvGrpSpPr/>
          <p:nvPr/>
        </p:nvGrpSpPr>
        <p:grpSpPr>
          <a:xfrm>
            <a:off x="885700" y="1486478"/>
            <a:ext cx="7372600" cy="3885044"/>
            <a:chOff x="-1" y="-9"/>
            <a:chExt cx="6194942" cy="4004375"/>
          </a:xfrm>
        </p:grpSpPr>
        <p:sp>
          <p:nvSpPr>
            <p:cNvPr id="413" name="Google Shape;413;p34"/>
            <p:cNvSpPr/>
            <p:nvPr/>
          </p:nvSpPr>
          <p:spPr>
            <a:xfrm>
              <a:off x="624285" y="-9"/>
              <a:ext cx="5026500" cy="985200"/>
            </a:xfrm>
            <a:prstGeom prst="roundRect">
              <a:avLst>
                <a:gd name="adj" fmla="val 1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1100"/>
                <a:buFont typeface="Arial"/>
                <a:buNone/>
              </a:pPr>
              <a:r>
                <a:rPr lang="es-ES" sz="1800" b="0" i="0" u="none" strike="noStrike" cap="none">
                  <a:solidFill>
                    <a:schemeClr val="dk1"/>
                  </a:solidFill>
                  <a:latin typeface="Calibri"/>
                  <a:ea typeface="Calibri"/>
                  <a:cs typeface="Calibri"/>
                  <a:sym typeface="Calibri"/>
                </a:rPr>
                <a:t>Existen comportamientos observables y habituales que posibilitan el </a:t>
              </a:r>
              <a:r>
                <a:rPr lang="es-ES" sz="1800" b="1" i="0" u="none" strike="noStrike" cap="none">
                  <a:solidFill>
                    <a:schemeClr val="dk1"/>
                  </a:solidFill>
                  <a:latin typeface="Calibri"/>
                  <a:ea typeface="Calibri"/>
                  <a:cs typeface="Calibri"/>
                  <a:sym typeface="Calibri"/>
                </a:rPr>
                <a:t>éxito de una persona </a:t>
              </a:r>
              <a:r>
                <a:rPr lang="es-ES" sz="1800" b="0" i="0" u="none" strike="noStrike" cap="none">
                  <a:solidFill>
                    <a:schemeClr val="dk1"/>
                  </a:solidFill>
                  <a:latin typeface="Calibri"/>
                  <a:ea typeface="Calibri"/>
                  <a:cs typeface="Calibri"/>
                  <a:sym typeface="Calibri"/>
                </a:rPr>
                <a:t>en su actividad o función.</a:t>
              </a:r>
              <a:endParaRPr sz="1800" b="0" i="0" u="none" strike="noStrike" cap="none">
                <a:solidFill>
                  <a:schemeClr val="dk1"/>
                </a:solidFill>
                <a:latin typeface="Arial"/>
                <a:ea typeface="Arial"/>
                <a:cs typeface="Arial"/>
                <a:sym typeface="Arial"/>
              </a:endParaRPr>
            </a:p>
          </p:txBody>
        </p:sp>
        <p:sp>
          <p:nvSpPr>
            <p:cNvPr id="414" name="Google Shape;414;p34"/>
            <p:cNvSpPr/>
            <p:nvPr/>
          </p:nvSpPr>
          <p:spPr>
            <a:xfrm>
              <a:off x="-1" y="1507766"/>
              <a:ext cx="6194942" cy="2496600"/>
            </a:xfrm>
            <a:prstGeom prst="roundRect">
              <a:avLst>
                <a:gd name="adj" fmla="val 1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1" i="0" u="sng" strike="noStrike" cap="none">
                  <a:solidFill>
                    <a:schemeClr val="lt1"/>
                  </a:solidFill>
                  <a:latin typeface="Calibri"/>
                  <a:ea typeface="Calibri"/>
                  <a:cs typeface="Calibri"/>
                  <a:sym typeface="Calibri"/>
                </a:rPr>
                <a:t>Función directiva</a:t>
              </a:r>
              <a:r>
                <a:rPr lang="es-ES" sz="1800" b="1" i="0" u="none" strike="noStrike" cap="none">
                  <a:solidFill>
                    <a:schemeClr val="lt1"/>
                  </a:solidFill>
                  <a:latin typeface="Calibri"/>
                  <a:ea typeface="Calibri"/>
                  <a:cs typeface="Calibri"/>
                  <a:sym typeface="Calibri"/>
                </a:rPr>
                <a:t>:</a:t>
              </a:r>
              <a:r>
                <a:rPr lang="es-ES" sz="1800" b="0"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0" marR="0" lvl="0" indent="0" algn="l" rtl="0">
                <a:lnSpc>
                  <a:spcPct val="9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a:p>
              <a:pPr marL="457200" marR="0" lvl="0" indent="-342900" algn="l" rtl="0">
                <a:lnSpc>
                  <a:spcPct val="90000"/>
                </a:lnSpc>
                <a:spcBef>
                  <a:spcPts val="0"/>
                </a:spcBef>
                <a:spcAft>
                  <a:spcPts val="0"/>
                </a:spcAft>
                <a:buClr>
                  <a:schemeClr val="lt1"/>
                </a:buClr>
                <a:buSzPts val="1800"/>
                <a:buFont typeface="Calibri"/>
                <a:buChar char="❏"/>
              </a:pPr>
              <a:r>
                <a:rPr lang="es-ES" sz="1800" b="0" i="0" u="none" strike="noStrike" cap="none">
                  <a:solidFill>
                    <a:schemeClr val="lt1"/>
                  </a:solidFill>
                  <a:latin typeface="Calibri"/>
                  <a:ea typeface="Calibri"/>
                  <a:cs typeface="Calibri"/>
                  <a:sym typeface="Calibri"/>
                </a:rPr>
                <a:t>Competencias </a:t>
              </a:r>
              <a:r>
                <a:rPr lang="es-ES" sz="1800" b="1" i="1" u="none" strike="noStrike" cap="none">
                  <a:solidFill>
                    <a:schemeClr val="lt1"/>
                  </a:solidFill>
                  <a:latin typeface="Calibri"/>
                  <a:ea typeface="Calibri"/>
                  <a:cs typeface="Calibri"/>
                  <a:sym typeface="Calibri"/>
                </a:rPr>
                <a:t>Estratégicas y Ejecutivas</a:t>
              </a:r>
              <a:r>
                <a:rPr lang="es-ES" sz="1800" b="0" i="0" u="none" strike="noStrike" cap="none">
                  <a:solidFill>
                    <a:schemeClr val="lt1"/>
                  </a:solidFill>
                  <a:latin typeface="Calibri"/>
                  <a:ea typeface="Calibri"/>
                  <a:cs typeface="Calibri"/>
                  <a:sym typeface="Calibri"/>
                </a:rPr>
                <a:t>, </a:t>
              </a:r>
              <a:endParaRPr sz="1800" b="0" i="0" u="none" strike="noStrike" cap="none">
                <a:solidFill>
                  <a:schemeClr val="lt1"/>
                </a:solidFill>
                <a:latin typeface="Calibri"/>
                <a:ea typeface="Calibri"/>
                <a:cs typeface="Calibri"/>
                <a:sym typeface="Calibri"/>
              </a:endParaRPr>
            </a:p>
            <a:p>
              <a:pPr marL="457200" marR="0" lvl="0" indent="-342900" algn="l" rtl="0">
                <a:lnSpc>
                  <a:spcPct val="90000"/>
                </a:lnSpc>
                <a:spcBef>
                  <a:spcPts val="0"/>
                </a:spcBef>
                <a:spcAft>
                  <a:spcPts val="0"/>
                </a:spcAft>
                <a:buClr>
                  <a:schemeClr val="lt1"/>
                </a:buClr>
                <a:buSzPts val="1800"/>
                <a:buFont typeface="Calibri"/>
                <a:buChar char="❏"/>
              </a:pPr>
              <a:r>
                <a:rPr lang="es-ES" sz="1800" b="1" i="1" u="none" strike="noStrike" cap="none">
                  <a:solidFill>
                    <a:schemeClr val="lt1"/>
                  </a:solidFill>
                  <a:latin typeface="Calibri"/>
                  <a:ea typeface="Calibri"/>
                  <a:cs typeface="Calibri"/>
                  <a:sym typeface="Calibri"/>
                </a:rPr>
                <a:t>Intratégicas</a:t>
              </a:r>
              <a:r>
                <a:rPr lang="es-ES" sz="1800" b="0" i="0" u="none" strike="noStrike" cap="none">
                  <a:solidFill>
                    <a:schemeClr val="lt1"/>
                  </a:solidFill>
                  <a:latin typeface="Calibri"/>
                  <a:ea typeface="Calibri"/>
                  <a:cs typeface="Calibri"/>
                  <a:sym typeface="Calibri"/>
                </a:rPr>
                <a:t> (interacciones y actitudes dentro de la empresa (trabajo en equipo, delegación...) </a:t>
              </a:r>
              <a:endParaRPr sz="1800" b="0" i="0" u="none" strike="noStrike" cap="none">
                <a:solidFill>
                  <a:schemeClr val="lt1"/>
                </a:solidFill>
                <a:latin typeface="Calibri"/>
                <a:ea typeface="Calibri"/>
                <a:cs typeface="Calibri"/>
                <a:sym typeface="Calibri"/>
              </a:endParaRPr>
            </a:p>
            <a:p>
              <a:pPr marL="457200" marR="0" lvl="0" indent="-342900" algn="l" rtl="0">
                <a:lnSpc>
                  <a:spcPct val="90000"/>
                </a:lnSpc>
                <a:spcBef>
                  <a:spcPts val="0"/>
                </a:spcBef>
                <a:spcAft>
                  <a:spcPts val="0"/>
                </a:spcAft>
                <a:buClr>
                  <a:schemeClr val="lt1"/>
                </a:buClr>
                <a:buSzPts val="1800"/>
                <a:buFont typeface="Calibri"/>
                <a:buChar char="❏"/>
              </a:pPr>
              <a:r>
                <a:rPr lang="es-ES" sz="1800" b="0" i="0" u="none" strike="noStrike" cap="none">
                  <a:solidFill>
                    <a:schemeClr val="lt1"/>
                  </a:solidFill>
                  <a:latin typeface="Calibri"/>
                  <a:ea typeface="Calibri"/>
                  <a:cs typeface="Calibri"/>
                  <a:sym typeface="Calibri"/>
                </a:rPr>
                <a:t>y de </a:t>
              </a:r>
              <a:r>
                <a:rPr lang="es-ES" sz="1800" b="1" i="1" u="none" strike="noStrike" cap="none">
                  <a:solidFill>
                    <a:schemeClr val="lt1"/>
                  </a:solidFill>
                  <a:latin typeface="Calibri"/>
                  <a:ea typeface="Calibri"/>
                  <a:cs typeface="Calibri"/>
                  <a:sym typeface="Calibri"/>
                </a:rPr>
                <a:t>Eficacia personal</a:t>
              </a:r>
              <a:r>
                <a:rPr lang="es-ES" sz="1800" b="0" i="0" u="none" strike="noStrike" cap="none">
                  <a:solidFill>
                    <a:schemeClr val="lt1"/>
                  </a:solidFill>
                  <a:latin typeface="Calibri"/>
                  <a:ea typeface="Calibri"/>
                  <a:cs typeface="Calibri"/>
                  <a:sym typeface="Calibri"/>
                </a:rPr>
                <a:t> (son aquellos hábitos que facilitan una relación eficaz de la persona con su entorno (autocontrol, proactividad...).</a:t>
              </a:r>
              <a:endParaRPr sz="1400" b="0" i="0" u="none" strike="noStrike" cap="none">
                <a:solidFill>
                  <a:schemeClr val="lt1"/>
                </a:solidFill>
                <a:latin typeface="Arial"/>
                <a:ea typeface="Arial"/>
                <a:cs typeface="Arial"/>
                <a:sym typeface="Arial"/>
              </a:endParaRPr>
            </a:p>
          </p:txBody>
        </p:sp>
        <p:sp>
          <p:nvSpPr>
            <p:cNvPr id="415" name="Google Shape;415;p34"/>
            <p:cNvSpPr/>
            <p:nvPr/>
          </p:nvSpPr>
          <p:spPr>
            <a:xfrm>
              <a:off x="2756795" y="830538"/>
              <a:ext cx="683100" cy="804600"/>
            </a:xfrm>
            <a:prstGeom prst="downArrow">
              <a:avLst>
                <a:gd name="adj1" fmla="val 55000"/>
                <a:gd name="adj2" fmla="val 45000"/>
              </a:avLst>
            </a:prstGeom>
            <a:gradFill>
              <a:gsLst>
                <a:gs pos="0">
                  <a:srgbClr val="BFBFBF"/>
                </a:gs>
                <a:gs pos="100000">
                  <a:srgbClr val="73737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6" name="Google Shape;416;p34"/>
          <p:cNvSpPr txBox="1"/>
          <p:nvPr/>
        </p:nvSpPr>
        <p:spPr>
          <a:xfrm>
            <a:off x="238645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Habilidades Directivas</a:t>
            </a:r>
            <a:endParaRPr sz="2400" b="1" i="0" u="none" strike="noStrike" cap="small">
              <a:solidFill>
                <a:schemeClr val="lt1"/>
              </a:solidFill>
              <a:latin typeface="Calibri"/>
              <a:ea typeface="Calibri"/>
              <a:cs typeface="Calibri"/>
              <a:sym typeface="Calibri"/>
            </a:endParaRPr>
          </a:p>
        </p:txBody>
      </p:sp>
      <p:sp>
        <p:nvSpPr>
          <p:cNvPr id="417" name="Google Shape;417;p34"/>
          <p:cNvSpPr/>
          <p:nvPr/>
        </p:nvSpPr>
        <p:spPr>
          <a:xfrm>
            <a:off x="174147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C</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21</a:t>
            </a:fld>
            <a:endParaRPr sz="900" b="0" i="0" u="none" strike="noStrike" cap="none">
              <a:solidFill>
                <a:srgbClr val="888888"/>
              </a:solidFill>
              <a:latin typeface="Arial"/>
              <a:ea typeface="Arial"/>
              <a:cs typeface="Arial"/>
              <a:sym typeface="Arial"/>
            </a:endParaRPr>
          </a:p>
        </p:txBody>
      </p:sp>
      <p:sp>
        <p:nvSpPr>
          <p:cNvPr id="423" name="Google Shape;423;p35"/>
          <p:cNvSpPr txBox="1">
            <a:spLocks noGrp="1"/>
          </p:cNvSpPr>
          <p:nvPr>
            <p:ph type="title" idx="4294967295"/>
          </p:nvPr>
        </p:nvSpPr>
        <p:spPr>
          <a:xfrm>
            <a:off x="1293575" y="76200"/>
            <a:ext cx="6917100" cy="5994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Calibri"/>
              <a:buNone/>
            </a:pPr>
            <a:r>
              <a:rPr lang="es-ES" sz="3600" b="1">
                <a:solidFill>
                  <a:srgbClr val="FFFFFF"/>
                </a:solidFill>
              </a:rPr>
              <a:t>1-Dirigir con </a:t>
            </a:r>
            <a:r>
              <a:rPr lang="es-ES" sz="3600">
                <a:solidFill>
                  <a:srgbClr val="FFFFFF"/>
                </a:solidFill>
              </a:rPr>
              <a:t>Inteligencia Emocional</a:t>
            </a:r>
            <a:endParaRPr sz="3600">
              <a:solidFill>
                <a:srgbClr val="FFFFFF"/>
              </a:solidFill>
            </a:endParaRPr>
          </a:p>
        </p:txBody>
      </p:sp>
      <p:pic>
        <p:nvPicPr>
          <p:cNvPr id="424" name="Google Shape;424;p35" descr="Resultado de imagen de Daniel Goleman"/>
          <p:cNvPicPr preferRelativeResize="0"/>
          <p:nvPr/>
        </p:nvPicPr>
        <p:blipFill rotWithShape="1">
          <a:blip r:embed="rId3">
            <a:alphaModFix/>
          </a:blip>
          <a:srcRect l="25700"/>
          <a:stretch/>
        </p:blipFill>
        <p:spPr>
          <a:xfrm>
            <a:off x="7207450" y="1089843"/>
            <a:ext cx="1698525" cy="1638300"/>
          </a:xfrm>
          <a:prstGeom prst="rect">
            <a:avLst/>
          </a:prstGeom>
          <a:noFill/>
          <a:ln>
            <a:noFill/>
          </a:ln>
          <a:effectLst>
            <a:outerShdw blurRad="292100" dist="139700" dir="2700000" algn="tl" rotWithShape="0">
              <a:srgbClr val="333333">
                <a:alpha val="64705"/>
              </a:srgbClr>
            </a:outerShdw>
          </a:effectLst>
        </p:spPr>
      </p:pic>
      <p:sp>
        <p:nvSpPr>
          <p:cNvPr id="425" name="Google Shape;425;p35"/>
          <p:cNvSpPr/>
          <p:nvPr/>
        </p:nvSpPr>
        <p:spPr>
          <a:xfrm>
            <a:off x="7304400" y="3640125"/>
            <a:ext cx="1698600" cy="1503300"/>
          </a:xfrm>
          <a:prstGeom prst="roundRect">
            <a:avLst>
              <a:gd name="adj" fmla="val 16667"/>
            </a:avLst>
          </a:prstGeom>
          <a:solidFill>
            <a:schemeClr val="accent6"/>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000"/>
              <a:buFont typeface="Arial"/>
              <a:buNone/>
            </a:pPr>
            <a:r>
              <a:rPr lang="es-ES" sz="2000" b="0" i="0" u="none" strike="noStrike" cap="none">
                <a:solidFill>
                  <a:schemeClr val="lt1"/>
                </a:solidFill>
                <a:latin typeface="Calibri"/>
                <a:ea typeface="Calibri"/>
                <a:cs typeface="Calibri"/>
                <a:sym typeface="Calibri"/>
              </a:rPr>
              <a:t>Cinco grupos de habilidades emocionales básicas</a:t>
            </a:r>
            <a:endParaRPr sz="2400" b="0" i="0" u="none" strike="noStrike" cap="none">
              <a:solidFill>
                <a:schemeClr val="lt1"/>
              </a:solidFill>
              <a:latin typeface="Arial"/>
              <a:ea typeface="Arial"/>
              <a:cs typeface="Arial"/>
              <a:sym typeface="Arial"/>
            </a:endParaRPr>
          </a:p>
        </p:txBody>
      </p:sp>
      <p:sp>
        <p:nvSpPr>
          <p:cNvPr id="426" name="Google Shape;426;p35"/>
          <p:cNvSpPr txBox="1"/>
          <p:nvPr/>
        </p:nvSpPr>
        <p:spPr>
          <a:xfrm>
            <a:off x="148550" y="1283350"/>
            <a:ext cx="6990000" cy="156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rgbClr val="000000"/>
                </a:solidFill>
                <a:latin typeface="Arial"/>
                <a:ea typeface="Arial"/>
                <a:cs typeface="Arial"/>
                <a:sym typeface="Arial"/>
              </a:rPr>
              <a:t>Para Daniel Goleman (psicólogo, prof. Harvard, autor “Inteligencia Emocional), existe, más allá de la </a:t>
            </a:r>
            <a:r>
              <a:rPr lang="es-ES" sz="1800" b="1" i="0" u="none" strike="noStrike" cap="none">
                <a:solidFill>
                  <a:srgbClr val="000000"/>
                </a:solidFill>
                <a:latin typeface="Arial"/>
                <a:ea typeface="Arial"/>
                <a:cs typeface="Arial"/>
                <a:sym typeface="Arial"/>
              </a:rPr>
              <a:t>inteligencia intelectual</a:t>
            </a:r>
            <a:r>
              <a:rPr lang="es-ES" sz="1800" b="0" i="0" u="none" strike="noStrike" cap="none">
                <a:solidFill>
                  <a:srgbClr val="000000"/>
                </a:solidFill>
                <a:latin typeface="Arial"/>
                <a:ea typeface="Arial"/>
                <a:cs typeface="Arial"/>
                <a:sym typeface="Arial"/>
              </a:rPr>
              <a:t>, la </a:t>
            </a:r>
            <a:r>
              <a:rPr lang="es-ES" sz="1800" b="1" i="0" u="none" strike="noStrike" cap="none">
                <a:solidFill>
                  <a:srgbClr val="000000"/>
                </a:solidFill>
                <a:latin typeface="Arial"/>
                <a:ea typeface="Arial"/>
                <a:cs typeface="Arial"/>
                <a:sym typeface="Arial"/>
              </a:rPr>
              <a:t>Inteligencia Emocional,</a:t>
            </a:r>
            <a:r>
              <a:rPr lang="es-ES" sz="1800" b="0" i="0" u="none" strike="noStrike" cap="none">
                <a:solidFill>
                  <a:srgbClr val="000000"/>
                </a:solidFill>
                <a:latin typeface="Arial"/>
                <a:ea typeface="Arial"/>
                <a:cs typeface="Arial"/>
                <a:sym typeface="Arial"/>
              </a:rPr>
              <a:t> que es la base del verdadero liderazgo puesto que permite dirigir las emociones, con </a:t>
            </a:r>
            <a:r>
              <a:rPr lang="es-ES" sz="1800" b="0" i="1" u="none" strike="noStrike" cap="none">
                <a:solidFill>
                  <a:srgbClr val="000000"/>
                </a:solidFill>
                <a:latin typeface="Arial"/>
                <a:ea typeface="Arial"/>
                <a:cs typeface="Arial"/>
                <a:sym typeface="Arial"/>
              </a:rPr>
              <a:t>2 tipos de inteligencia:</a:t>
            </a:r>
            <a:endParaRPr sz="18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arenR"/>
            </a:pPr>
            <a:r>
              <a:rPr lang="es-ES" sz="1800" b="0" i="0" u="none" strike="noStrike" cap="none">
                <a:solidFill>
                  <a:srgbClr val="000000"/>
                </a:solidFill>
                <a:latin typeface="Arial"/>
                <a:ea typeface="Arial"/>
                <a:cs typeface="Arial"/>
                <a:sym typeface="Arial"/>
              </a:rPr>
              <a:t>Inteligencia INTRAPERSONAL</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AutoNum type="arabicParenR"/>
            </a:pPr>
            <a:r>
              <a:rPr lang="es-ES" sz="1800" b="0" i="0" u="none" strike="noStrike" cap="none">
                <a:solidFill>
                  <a:srgbClr val="000000"/>
                </a:solidFill>
                <a:latin typeface="Arial"/>
                <a:ea typeface="Arial"/>
                <a:cs typeface="Arial"/>
                <a:sym typeface="Arial"/>
              </a:rPr>
              <a:t>Inteligencia INTERPERSONAL</a:t>
            </a:r>
            <a:endParaRPr sz="1800" b="0" i="0" u="none" strike="noStrike" cap="none">
              <a:solidFill>
                <a:srgbClr val="000000"/>
              </a:solidFill>
              <a:latin typeface="Arial"/>
              <a:ea typeface="Arial"/>
              <a:cs typeface="Arial"/>
              <a:sym typeface="Arial"/>
            </a:endParaRPr>
          </a:p>
        </p:txBody>
      </p:sp>
      <p:sp>
        <p:nvSpPr>
          <p:cNvPr id="427" name="Google Shape;427;p35"/>
          <p:cNvSpPr txBox="1"/>
          <p:nvPr/>
        </p:nvSpPr>
        <p:spPr>
          <a:xfrm>
            <a:off x="4055050" y="4632400"/>
            <a:ext cx="3000000" cy="981600"/>
          </a:xfrm>
          <a:prstGeom prst="rect">
            <a:avLst/>
          </a:prstGeom>
          <a:noFill/>
          <a:ln>
            <a:noFill/>
          </a:ln>
        </p:spPr>
        <p:txBody>
          <a:bodyPr spcFirstLastPara="1" wrap="square" lIns="91425" tIns="91425" rIns="91425" bIns="91425" anchor="ctr" anchorCtr="0">
            <a:noAutofit/>
          </a:bodyPr>
          <a:lstStyle/>
          <a:p>
            <a:pPr marL="228600" marR="0" lvl="1" indent="-209550" algn="l" rtl="0">
              <a:lnSpc>
                <a:spcPct val="90000"/>
              </a:lnSpc>
              <a:spcBef>
                <a:spcPts val="420"/>
              </a:spcBef>
              <a:spcAft>
                <a:spcPts val="0"/>
              </a:spcAft>
              <a:buClr>
                <a:schemeClr val="dk1"/>
              </a:buClr>
              <a:buSzPts val="1800"/>
              <a:buFont typeface="Calibri"/>
              <a:buChar char="•"/>
            </a:pPr>
            <a:r>
              <a:rPr lang="es-ES" sz="1800" b="0" i="0" u="none" strike="noStrike" cap="none">
                <a:solidFill>
                  <a:schemeClr val="dk1"/>
                </a:solidFill>
                <a:latin typeface="Calibri"/>
                <a:ea typeface="Calibri"/>
                <a:cs typeface="Calibri"/>
                <a:sym typeface="Calibri"/>
              </a:rPr>
              <a:t>Empatía</a:t>
            </a:r>
            <a:endParaRPr sz="1800" b="0" i="0" u="none" strike="noStrike" cap="none">
              <a:solidFill>
                <a:schemeClr val="dk1"/>
              </a:solidFill>
              <a:latin typeface="Arial"/>
              <a:ea typeface="Arial"/>
              <a:cs typeface="Arial"/>
              <a:sym typeface="Arial"/>
            </a:endParaRPr>
          </a:p>
          <a:p>
            <a:pPr marL="228600" marR="0" lvl="1" indent="-209550" algn="l" rtl="0">
              <a:lnSpc>
                <a:spcPct val="90000"/>
              </a:lnSpc>
              <a:spcBef>
                <a:spcPts val="420"/>
              </a:spcBef>
              <a:spcAft>
                <a:spcPts val="0"/>
              </a:spcAft>
              <a:buClr>
                <a:schemeClr val="dk1"/>
              </a:buClr>
              <a:buSzPts val="1800"/>
              <a:buFont typeface="Calibri"/>
              <a:buChar char="•"/>
            </a:pPr>
            <a:r>
              <a:rPr lang="es-ES" sz="1800" b="0" i="0" u="none" strike="noStrike" cap="none">
                <a:solidFill>
                  <a:schemeClr val="dk1"/>
                </a:solidFill>
                <a:latin typeface="Calibri"/>
                <a:ea typeface="Calibri"/>
                <a:cs typeface="Calibri"/>
                <a:sym typeface="Calibri"/>
              </a:rPr>
              <a:t>Habilidades sociales</a:t>
            </a:r>
            <a:endParaRPr sz="1400" b="0" i="0" u="none" strike="noStrike" cap="none">
              <a:solidFill>
                <a:srgbClr val="000000"/>
              </a:solidFill>
              <a:latin typeface="Arial"/>
              <a:ea typeface="Arial"/>
              <a:cs typeface="Arial"/>
              <a:sym typeface="Arial"/>
            </a:endParaRPr>
          </a:p>
        </p:txBody>
      </p:sp>
      <p:sp>
        <p:nvSpPr>
          <p:cNvPr id="428" name="Google Shape;428;p35"/>
          <p:cNvSpPr txBox="1"/>
          <p:nvPr/>
        </p:nvSpPr>
        <p:spPr>
          <a:xfrm>
            <a:off x="3849200" y="3158763"/>
            <a:ext cx="3609000" cy="1140300"/>
          </a:xfrm>
          <a:prstGeom prst="rect">
            <a:avLst/>
          </a:prstGeom>
          <a:noFill/>
          <a:ln>
            <a:noFill/>
          </a:ln>
        </p:spPr>
        <p:txBody>
          <a:bodyPr spcFirstLastPara="1" wrap="square" lIns="250400" tIns="34275" rIns="192000" bIns="34275" anchor="t" anchorCtr="0">
            <a:noAutofit/>
          </a:bodyPr>
          <a:lstStyle/>
          <a:p>
            <a:pPr marL="228600" marR="0" lvl="1" indent="-209550" algn="l" rtl="0">
              <a:lnSpc>
                <a:spcPct val="90000"/>
              </a:lnSpc>
              <a:spcBef>
                <a:spcPts val="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Autoconocimiento  emocional</a:t>
            </a:r>
            <a:endParaRPr sz="1800" b="0" i="0" u="none" strike="noStrike" cap="none">
              <a:solidFill>
                <a:srgbClr val="000000"/>
              </a:solidFill>
              <a:latin typeface="Arial"/>
              <a:ea typeface="Arial"/>
              <a:cs typeface="Arial"/>
              <a:sym typeface="Arial"/>
            </a:endParaRPr>
          </a:p>
          <a:p>
            <a:pPr marL="228600" marR="0" lvl="1" indent="-209550" algn="l" rtl="0">
              <a:lnSpc>
                <a:spcPct val="90000"/>
              </a:lnSpc>
              <a:spcBef>
                <a:spcPts val="42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Autocontrol emocional</a:t>
            </a:r>
            <a:endParaRPr sz="1800" b="0" i="0" u="none" strike="noStrike" cap="none">
              <a:solidFill>
                <a:srgbClr val="000000"/>
              </a:solidFill>
              <a:latin typeface="Arial"/>
              <a:ea typeface="Arial"/>
              <a:cs typeface="Arial"/>
              <a:sym typeface="Arial"/>
            </a:endParaRPr>
          </a:p>
          <a:p>
            <a:pPr marL="228600" marR="0" lvl="1" indent="-209550" algn="l" rtl="0">
              <a:lnSpc>
                <a:spcPct val="90000"/>
              </a:lnSpc>
              <a:spcBef>
                <a:spcPts val="420"/>
              </a:spcBef>
              <a:spcAft>
                <a:spcPts val="0"/>
              </a:spcAft>
              <a:buClr>
                <a:srgbClr val="000000"/>
              </a:buClr>
              <a:buSzPts val="1800"/>
              <a:buFont typeface="Calibri"/>
              <a:buChar char="•"/>
            </a:pPr>
            <a:r>
              <a:rPr lang="es-ES" sz="1800" b="0" i="0" u="none" strike="noStrike" cap="none">
                <a:solidFill>
                  <a:srgbClr val="000000"/>
                </a:solidFill>
                <a:latin typeface="Calibri"/>
                <a:ea typeface="Calibri"/>
                <a:cs typeface="Calibri"/>
                <a:sym typeface="Calibri"/>
              </a:rPr>
              <a:t>Automotivación</a:t>
            </a:r>
            <a:endParaRPr sz="1800" b="0" i="0" u="none" strike="noStrike" cap="none">
              <a:solidFill>
                <a:srgbClr val="000000"/>
              </a:solidFill>
              <a:latin typeface="Arial"/>
              <a:ea typeface="Arial"/>
              <a:cs typeface="Arial"/>
              <a:sym typeface="Arial"/>
            </a:endParaRPr>
          </a:p>
        </p:txBody>
      </p:sp>
      <p:sp>
        <p:nvSpPr>
          <p:cNvPr id="429" name="Google Shape;429;p35"/>
          <p:cNvSpPr/>
          <p:nvPr/>
        </p:nvSpPr>
        <p:spPr>
          <a:xfrm>
            <a:off x="0" y="219919"/>
            <a:ext cx="1203767" cy="1031217"/>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sng" strike="noStrike" cap="none">
                <a:solidFill>
                  <a:schemeClr val="lt1"/>
                </a:solidFill>
                <a:latin typeface="Arial"/>
                <a:ea typeface="Arial"/>
                <a:cs typeface="Arial"/>
                <a:sym typeface="Arial"/>
                <a:hlinkClick r:id="rId4"/>
              </a:rPr>
              <a:t>Vídeo</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22</a:t>
            </a:fld>
            <a:endParaRPr sz="900" b="0" i="0" u="none" strike="noStrike" cap="none">
              <a:solidFill>
                <a:srgbClr val="888888"/>
              </a:solidFill>
              <a:latin typeface="Arial"/>
              <a:ea typeface="Arial"/>
              <a:cs typeface="Arial"/>
              <a:sym typeface="Arial"/>
            </a:endParaRPr>
          </a:p>
        </p:txBody>
      </p:sp>
      <p:sp>
        <p:nvSpPr>
          <p:cNvPr id="435" name="Google Shape;435;p36"/>
          <p:cNvSpPr txBox="1">
            <a:spLocks noGrp="1"/>
          </p:cNvSpPr>
          <p:nvPr>
            <p:ph type="title" idx="4294967295"/>
          </p:nvPr>
        </p:nvSpPr>
        <p:spPr>
          <a:xfrm>
            <a:off x="1791804" y="76200"/>
            <a:ext cx="6917100" cy="5994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800"/>
              <a:buFont typeface="Calibri"/>
              <a:buNone/>
            </a:pPr>
            <a:r>
              <a:rPr lang="es-ES" sz="3600" b="1">
                <a:solidFill>
                  <a:srgbClr val="FFFFFF"/>
                </a:solidFill>
              </a:rPr>
              <a:t>2-</a:t>
            </a:r>
            <a:r>
              <a:rPr lang="es-ES" sz="3600">
                <a:solidFill>
                  <a:srgbClr val="FFFFFF"/>
                </a:solidFill>
              </a:rPr>
              <a:t>Proactividad y Actitud</a:t>
            </a:r>
            <a:endParaRPr sz="3600">
              <a:solidFill>
                <a:srgbClr val="FFFFFF"/>
              </a:solidFill>
            </a:endParaRPr>
          </a:p>
        </p:txBody>
      </p:sp>
      <p:sp>
        <p:nvSpPr>
          <p:cNvPr id="436" name="Google Shape;436;p36"/>
          <p:cNvSpPr txBox="1"/>
          <p:nvPr/>
        </p:nvSpPr>
        <p:spPr>
          <a:xfrm>
            <a:off x="2048719" y="797010"/>
            <a:ext cx="6660185" cy="775101"/>
          </a:xfrm>
          <a:prstGeom prst="rect">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102850" tIns="102850" rIns="102850" bIns="102850"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0" i="0" u="none" strike="noStrike" cap="none">
                <a:solidFill>
                  <a:srgbClr val="FFFFFF"/>
                </a:solidFill>
                <a:latin typeface="Calibri"/>
                <a:ea typeface="Calibri"/>
                <a:cs typeface="Calibri"/>
                <a:sym typeface="Calibri"/>
              </a:rPr>
              <a:t>Un excelente modo de descubrir cuán proactivos somos es preguntarnos a qué dedicamos nuestro tiempo y energía. </a:t>
            </a:r>
            <a:endParaRPr sz="2000" b="0" i="0" u="none" strike="noStrike" cap="none">
              <a:solidFill>
                <a:schemeClr val="lt1"/>
              </a:solidFill>
              <a:latin typeface="Arial"/>
              <a:ea typeface="Arial"/>
              <a:cs typeface="Arial"/>
              <a:sym typeface="Arial"/>
            </a:endParaRPr>
          </a:p>
        </p:txBody>
      </p:sp>
      <p:pic>
        <p:nvPicPr>
          <p:cNvPr id="437" name="Google Shape;437;p36" descr="Resultado de imagen de circulo preocupación"/>
          <p:cNvPicPr preferRelativeResize="0"/>
          <p:nvPr/>
        </p:nvPicPr>
        <p:blipFill rotWithShape="1">
          <a:blip r:embed="rId3">
            <a:alphaModFix/>
          </a:blip>
          <a:srcRect l="20250" r="21508"/>
          <a:stretch/>
        </p:blipFill>
        <p:spPr>
          <a:xfrm>
            <a:off x="4001669" y="3640428"/>
            <a:ext cx="2431771" cy="2420562"/>
          </a:xfrm>
          <a:prstGeom prst="ellipse">
            <a:avLst/>
          </a:prstGeom>
          <a:noFill/>
          <a:ln>
            <a:noFill/>
          </a:ln>
          <a:effectLst>
            <a:outerShdw blurRad="57150" dist="19050" dir="5400000" algn="bl" rotWithShape="0">
              <a:srgbClr val="000000">
                <a:alpha val="49803"/>
              </a:srgbClr>
            </a:outerShdw>
          </a:effectLst>
        </p:spPr>
      </p:pic>
      <p:sp>
        <p:nvSpPr>
          <p:cNvPr id="438" name="Google Shape;438;p36"/>
          <p:cNvSpPr txBox="1"/>
          <p:nvPr/>
        </p:nvSpPr>
        <p:spPr>
          <a:xfrm>
            <a:off x="225948" y="1025850"/>
            <a:ext cx="2433000" cy="42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000000"/>
                </a:solidFill>
                <a:latin typeface="Arial"/>
                <a:ea typeface="Arial"/>
                <a:cs typeface="Arial"/>
                <a:sym typeface="Arial"/>
              </a:rPr>
              <a:t>STEPHEN COVEY*</a:t>
            </a:r>
            <a:endParaRPr sz="1400" b="1" i="0" u="none" strike="noStrike" cap="none">
              <a:solidFill>
                <a:srgbClr val="000000"/>
              </a:solidFill>
              <a:latin typeface="Arial"/>
              <a:ea typeface="Arial"/>
              <a:cs typeface="Arial"/>
              <a:sym typeface="Arial"/>
            </a:endParaRPr>
          </a:p>
        </p:txBody>
      </p:sp>
      <p:sp>
        <p:nvSpPr>
          <p:cNvPr id="439" name="Google Shape;439;p36"/>
          <p:cNvSpPr txBox="1"/>
          <p:nvPr/>
        </p:nvSpPr>
        <p:spPr>
          <a:xfrm>
            <a:off x="336425" y="2036850"/>
            <a:ext cx="6969300" cy="4269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s-ES" sz="1600" b="0" i="0" u="none" strike="noStrike" cap="none">
                <a:solidFill>
                  <a:srgbClr val="000000"/>
                </a:solidFill>
                <a:latin typeface="Arial"/>
                <a:ea typeface="Arial"/>
                <a:cs typeface="Arial"/>
                <a:sym typeface="Arial"/>
              </a:rPr>
              <a:t>En el </a:t>
            </a:r>
            <a:r>
              <a:rPr lang="es-ES" sz="1600" b="1" i="1" u="none" strike="noStrike" cap="none">
                <a:solidFill>
                  <a:srgbClr val="000000"/>
                </a:solidFill>
                <a:latin typeface="Arial"/>
                <a:ea typeface="Arial"/>
                <a:cs typeface="Arial"/>
                <a:sym typeface="Arial"/>
              </a:rPr>
              <a:t>círculo de preocupación</a:t>
            </a:r>
            <a:r>
              <a:rPr lang="es-ES" sz="1600" b="0" i="0" u="none" strike="noStrike" cap="none">
                <a:solidFill>
                  <a:srgbClr val="000000"/>
                </a:solidFill>
                <a:latin typeface="Arial"/>
                <a:ea typeface="Arial"/>
                <a:cs typeface="Arial"/>
                <a:sym typeface="Arial"/>
              </a:rPr>
              <a:t> colocaremos todo aquello que nos preocupa (“Tener”) pero no tenemos un control real.</a:t>
            </a:r>
            <a:endParaRPr sz="1600" b="0" i="0" u="none" strike="noStrike" cap="none">
              <a:solidFill>
                <a:srgbClr val="000000"/>
              </a:solidFill>
              <a:latin typeface="Arial"/>
              <a:ea typeface="Arial"/>
              <a:cs typeface="Arial"/>
              <a:sym typeface="Arial"/>
            </a:endParaRPr>
          </a:p>
        </p:txBody>
      </p:sp>
      <p:sp>
        <p:nvSpPr>
          <p:cNvPr id="440" name="Google Shape;440;p36"/>
          <p:cNvSpPr txBox="1"/>
          <p:nvPr/>
        </p:nvSpPr>
        <p:spPr>
          <a:xfrm>
            <a:off x="336425" y="2875050"/>
            <a:ext cx="6917100" cy="4269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00000"/>
              </a:lnSpc>
              <a:spcBef>
                <a:spcPts val="0"/>
              </a:spcBef>
              <a:spcAft>
                <a:spcPts val="0"/>
              </a:spcAft>
              <a:buClr>
                <a:srgbClr val="000000"/>
              </a:buClr>
              <a:buSzPts val="1600"/>
              <a:buFont typeface="Arial"/>
              <a:buChar char="●"/>
            </a:pPr>
            <a:r>
              <a:rPr lang="es-ES" sz="1600" b="0" i="0" u="none" strike="noStrike" cap="none">
                <a:solidFill>
                  <a:srgbClr val="000000"/>
                </a:solidFill>
                <a:latin typeface="Arial"/>
                <a:ea typeface="Arial"/>
                <a:cs typeface="Arial"/>
                <a:sym typeface="Arial"/>
              </a:rPr>
              <a:t>En el </a:t>
            </a:r>
            <a:r>
              <a:rPr lang="es-ES" sz="1600" b="1" i="1" u="none" strike="noStrike" cap="none">
                <a:solidFill>
                  <a:srgbClr val="000000"/>
                </a:solidFill>
                <a:latin typeface="Arial"/>
                <a:ea typeface="Arial"/>
                <a:cs typeface="Arial"/>
                <a:sym typeface="Arial"/>
              </a:rPr>
              <a:t>círculo de Influencia</a:t>
            </a:r>
            <a:r>
              <a:rPr lang="es-ES" sz="1600" b="0" i="0" u="none" strike="noStrike" cap="none">
                <a:solidFill>
                  <a:srgbClr val="000000"/>
                </a:solidFill>
                <a:latin typeface="Arial"/>
                <a:ea typeface="Arial"/>
                <a:cs typeface="Arial"/>
                <a:sym typeface="Arial"/>
              </a:rPr>
              <a:t> colocaremos todo aquello que nos preocupa y en lo que sí podemos influir (“ser”).</a:t>
            </a:r>
            <a:endParaRPr sz="1600" b="0" i="0" u="none" strike="noStrike" cap="none">
              <a:solidFill>
                <a:srgbClr val="000000"/>
              </a:solidFill>
              <a:latin typeface="Arial"/>
              <a:ea typeface="Arial"/>
              <a:cs typeface="Arial"/>
              <a:sym typeface="Arial"/>
            </a:endParaRPr>
          </a:p>
        </p:txBody>
      </p:sp>
      <p:sp>
        <p:nvSpPr>
          <p:cNvPr id="441" name="Google Shape;441;p36"/>
          <p:cNvSpPr/>
          <p:nvPr/>
        </p:nvSpPr>
        <p:spPr>
          <a:xfrm>
            <a:off x="7179450" y="1969490"/>
            <a:ext cx="1719900" cy="599400"/>
          </a:xfrm>
          <a:prstGeom prst="wedgeRoundRectCallout">
            <a:avLst>
              <a:gd name="adj1" fmla="val -72293"/>
              <a:gd name="adj2" fmla="val 6969"/>
              <a:gd name="adj3" fmla="val 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Personas Reactivas</a:t>
            </a:r>
            <a:endParaRPr sz="1800" b="1" i="0" u="none" strike="noStrike" cap="none">
              <a:solidFill>
                <a:srgbClr val="000000"/>
              </a:solidFill>
              <a:latin typeface="Arial"/>
              <a:ea typeface="Arial"/>
              <a:cs typeface="Arial"/>
              <a:sym typeface="Arial"/>
            </a:endParaRPr>
          </a:p>
        </p:txBody>
      </p:sp>
      <p:sp>
        <p:nvSpPr>
          <p:cNvPr id="442" name="Google Shape;442;p36"/>
          <p:cNvSpPr/>
          <p:nvPr/>
        </p:nvSpPr>
        <p:spPr>
          <a:xfrm>
            <a:off x="7179450" y="3092275"/>
            <a:ext cx="1719900" cy="599400"/>
          </a:xfrm>
          <a:prstGeom prst="wedgeRoundRectCallout">
            <a:avLst>
              <a:gd name="adj1" fmla="val -73121"/>
              <a:gd name="adj2" fmla="val -25367"/>
              <a:gd name="adj3" fmla="val 0"/>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1" i="0" u="none" strike="noStrike" cap="none">
                <a:solidFill>
                  <a:srgbClr val="000000"/>
                </a:solidFill>
                <a:latin typeface="Arial"/>
                <a:ea typeface="Arial"/>
                <a:cs typeface="Arial"/>
                <a:sym typeface="Arial"/>
              </a:rPr>
              <a:t>Personas Proactivas</a:t>
            </a:r>
            <a:endParaRPr sz="1800" b="1" i="0" u="none" strike="noStrike" cap="none">
              <a:solidFill>
                <a:srgbClr val="000000"/>
              </a:solidFill>
              <a:latin typeface="Arial"/>
              <a:ea typeface="Arial"/>
              <a:cs typeface="Arial"/>
              <a:sym typeface="Arial"/>
            </a:endParaRPr>
          </a:p>
        </p:txBody>
      </p:sp>
      <p:sp>
        <p:nvSpPr>
          <p:cNvPr id="443" name="Google Shape;443;p36"/>
          <p:cNvSpPr txBox="1"/>
          <p:nvPr/>
        </p:nvSpPr>
        <p:spPr>
          <a:xfrm>
            <a:off x="1326869" y="3749903"/>
            <a:ext cx="2674800" cy="112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666666"/>
                </a:solidFill>
                <a:latin typeface="Arial"/>
                <a:ea typeface="Arial"/>
                <a:cs typeface="Arial"/>
                <a:sym typeface="Arial"/>
              </a:rPr>
              <a:t>PREOCUPACIÓN</a:t>
            </a:r>
            <a:endParaRPr sz="1400" b="1"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666666"/>
                </a:solidFill>
                <a:latin typeface="Arial"/>
                <a:ea typeface="Arial"/>
                <a:cs typeface="Arial"/>
                <a:sym typeface="Arial"/>
              </a:rPr>
              <a:t>cosas por las que te preocupas, frustras, enfadas</a:t>
            </a:r>
            <a:endParaRPr sz="1400" b="1" i="0" u="none" strike="noStrike" cap="none">
              <a:solidFill>
                <a:srgbClr val="666666"/>
              </a:solidFill>
              <a:latin typeface="Arial"/>
              <a:ea typeface="Arial"/>
              <a:cs typeface="Arial"/>
              <a:sym typeface="Arial"/>
            </a:endParaRPr>
          </a:p>
        </p:txBody>
      </p:sp>
      <p:sp>
        <p:nvSpPr>
          <p:cNvPr id="444" name="Google Shape;444;p36"/>
          <p:cNvSpPr txBox="1"/>
          <p:nvPr/>
        </p:nvSpPr>
        <p:spPr>
          <a:xfrm>
            <a:off x="1326869" y="4746677"/>
            <a:ext cx="2786422" cy="112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666666"/>
                </a:solidFill>
                <a:latin typeface="Arial"/>
                <a:ea typeface="Arial"/>
                <a:cs typeface="Arial"/>
                <a:sym typeface="Arial"/>
              </a:rPr>
              <a:t>INFLUENCIA</a:t>
            </a:r>
            <a:endParaRPr sz="1400" b="1" i="0" u="none" strike="noStrike" cap="none">
              <a:solidFill>
                <a:srgbClr val="66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s-ES" sz="1400" b="1" i="0" u="none" strike="noStrike" cap="none">
                <a:solidFill>
                  <a:srgbClr val="666666"/>
                </a:solidFill>
                <a:latin typeface="Arial"/>
                <a:ea typeface="Arial"/>
                <a:cs typeface="Arial"/>
                <a:sym typeface="Arial"/>
              </a:rPr>
              <a:t>cosas por las que puedas hacer algo al respecto</a:t>
            </a:r>
            <a:endParaRPr sz="1400" b="1" i="0" u="none" strike="noStrike" cap="none">
              <a:solidFill>
                <a:srgbClr val="666666"/>
              </a:solidFill>
              <a:latin typeface="Arial"/>
              <a:ea typeface="Arial"/>
              <a:cs typeface="Arial"/>
              <a:sym typeface="Arial"/>
            </a:endParaRPr>
          </a:p>
        </p:txBody>
      </p:sp>
      <p:cxnSp>
        <p:nvCxnSpPr>
          <p:cNvPr id="445" name="Google Shape;445;p36"/>
          <p:cNvCxnSpPr/>
          <p:nvPr/>
        </p:nvCxnSpPr>
        <p:spPr>
          <a:xfrm rot="10800000" flipH="1">
            <a:off x="3647019" y="4244228"/>
            <a:ext cx="981900" cy="14100"/>
          </a:xfrm>
          <a:prstGeom prst="straightConnector1">
            <a:avLst/>
          </a:prstGeom>
          <a:noFill/>
          <a:ln w="28575" cap="flat" cmpd="sng">
            <a:solidFill>
              <a:srgbClr val="434343"/>
            </a:solidFill>
            <a:prstDash val="solid"/>
            <a:round/>
            <a:headEnd type="none" w="sm" len="sm"/>
            <a:tailEnd type="stealth" w="med" len="med"/>
          </a:ln>
        </p:spPr>
      </p:cxnSp>
      <p:cxnSp>
        <p:nvCxnSpPr>
          <p:cNvPr id="446" name="Google Shape;446;p36"/>
          <p:cNvCxnSpPr/>
          <p:nvPr/>
        </p:nvCxnSpPr>
        <p:spPr>
          <a:xfrm rot="10800000" flipH="1">
            <a:off x="3438669" y="4853678"/>
            <a:ext cx="1342800" cy="34800"/>
          </a:xfrm>
          <a:prstGeom prst="straightConnector1">
            <a:avLst/>
          </a:prstGeom>
          <a:noFill/>
          <a:ln w="28575" cap="flat" cmpd="sng">
            <a:solidFill>
              <a:srgbClr val="434343"/>
            </a:solidFill>
            <a:prstDash val="solid"/>
            <a:round/>
            <a:headEnd type="none" w="sm" len="sm"/>
            <a:tailEnd type="stealth" w="med" len="med"/>
          </a:ln>
        </p:spPr>
      </p:cxnSp>
      <p:sp>
        <p:nvSpPr>
          <p:cNvPr id="447" name="Google Shape;447;p36"/>
          <p:cNvSpPr/>
          <p:nvPr/>
        </p:nvSpPr>
        <p:spPr>
          <a:xfrm>
            <a:off x="7011852" y="5064638"/>
            <a:ext cx="1501300" cy="1137335"/>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sng" strike="noStrike" cap="none">
                <a:solidFill>
                  <a:schemeClr val="lt1"/>
                </a:solidFill>
                <a:latin typeface="Arial"/>
                <a:ea typeface="Arial"/>
                <a:cs typeface="Arial"/>
                <a:sym typeface="Arial"/>
                <a:hlinkClick r:id="rId4"/>
              </a:rPr>
              <a:t>Vídeo</a:t>
            </a:r>
            <a:endParaRPr sz="14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Victor Küppers</a:t>
            </a:r>
            <a:endParaRPr sz="1400" b="0" i="0" u="none" strike="noStrike" cap="none">
              <a:solidFill>
                <a:schemeClr val="lt1"/>
              </a:solidFill>
              <a:latin typeface="Arial"/>
              <a:ea typeface="Arial"/>
              <a:cs typeface="Arial"/>
              <a:sym typeface="Arial"/>
            </a:endParaRPr>
          </a:p>
        </p:txBody>
      </p:sp>
      <p:sp>
        <p:nvSpPr>
          <p:cNvPr id="448" name="Google Shape;448;p36"/>
          <p:cNvSpPr/>
          <p:nvPr/>
        </p:nvSpPr>
        <p:spPr>
          <a:xfrm>
            <a:off x="122035" y="6144684"/>
            <a:ext cx="5073825"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0000"/>
                </a:solidFill>
                <a:latin typeface="Arial"/>
                <a:ea typeface="Arial"/>
                <a:cs typeface="Arial"/>
                <a:sym typeface="Arial"/>
              </a:rPr>
              <a:t>*Libro “Los siete hábitos de las personas altamente efectivas”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animEffect transition="in" filter="fade">
                                      <p:cBhvr>
                                        <p:cTn id="7" dur="1000"/>
                                        <p:tgtEl>
                                          <p:spTgt spid="4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2"/>
                                        </p:tgtEl>
                                        <p:attrNameLst>
                                          <p:attrName>style.visibility</p:attrName>
                                        </p:attrNameLst>
                                      </p:cBhvr>
                                      <p:to>
                                        <p:strVal val="visible"/>
                                      </p:to>
                                    </p:set>
                                    <p:animEffect transition="in" filter="fade">
                                      <p:cBhvr>
                                        <p:cTn id="12" dur="1000"/>
                                        <p:tgtEl>
                                          <p:spTgt spid="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23</a:t>
            </a:fld>
            <a:endParaRPr sz="900" b="0" i="0" u="none" strike="noStrike" cap="none">
              <a:solidFill>
                <a:srgbClr val="888888"/>
              </a:solidFill>
              <a:latin typeface="Arial"/>
              <a:ea typeface="Arial"/>
              <a:cs typeface="Arial"/>
              <a:sym typeface="Arial"/>
            </a:endParaRPr>
          </a:p>
        </p:txBody>
      </p:sp>
      <p:sp>
        <p:nvSpPr>
          <p:cNvPr id="454" name="Google Shape;454;p37"/>
          <p:cNvSpPr txBox="1"/>
          <p:nvPr/>
        </p:nvSpPr>
        <p:spPr>
          <a:xfrm>
            <a:off x="1413141" y="96450"/>
            <a:ext cx="6781288"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small">
                <a:solidFill>
                  <a:srgbClr val="FFFFFF"/>
                </a:solidFill>
                <a:latin typeface="Calibri"/>
                <a:ea typeface="Calibri"/>
                <a:cs typeface="Calibri"/>
                <a:sym typeface="Calibri"/>
              </a:rPr>
              <a:t>3- Gestión del Tiempo Personal y Profesional</a:t>
            </a:r>
            <a:endParaRPr sz="2800" b="1" i="0" u="none" strike="noStrike" cap="small">
              <a:solidFill>
                <a:srgbClr val="FFFFFF"/>
              </a:solidFill>
              <a:latin typeface="Calibri"/>
              <a:ea typeface="Calibri"/>
              <a:cs typeface="Calibri"/>
              <a:sym typeface="Calibri"/>
            </a:endParaRPr>
          </a:p>
        </p:txBody>
      </p:sp>
      <p:cxnSp>
        <p:nvCxnSpPr>
          <p:cNvPr id="455" name="Google Shape;455;p37"/>
          <p:cNvCxnSpPr/>
          <p:nvPr/>
        </p:nvCxnSpPr>
        <p:spPr>
          <a:xfrm>
            <a:off x="292928" y="1738450"/>
            <a:ext cx="6089400" cy="0"/>
          </a:xfrm>
          <a:prstGeom prst="straightConnector1">
            <a:avLst/>
          </a:prstGeom>
          <a:gradFill>
            <a:gsLst>
              <a:gs pos="0">
                <a:srgbClr val="FFFFFF"/>
              </a:gs>
              <a:gs pos="50000">
                <a:srgbClr val="FFFFFF"/>
              </a:gs>
              <a:gs pos="100000">
                <a:srgbClr val="E1E1E1"/>
              </a:gs>
            </a:gsLst>
            <a:lin ang="5400012" scaled="0"/>
          </a:gradFill>
          <a:ln w="9525" cap="flat" cmpd="sng">
            <a:solidFill>
              <a:srgbClr val="2272C0"/>
            </a:solidFill>
            <a:prstDash val="solid"/>
            <a:miter lim="800000"/>
            <a:headEnd type="none" w="sm" len="sm"/>
            <a:tailEnd type="none" w="sm" len="sm"/>
          </a:ln>
        </p:spPr>
      </p:cxnSp>
      <p:sp>
        <p:nvSpPr>
          <p:cNvPr id="456" name="Google Shape;456;p37"/>
          <p:cNvSpPr/>
          <p:nvPr/>
        </p:nvSpPr>
        <p:spPr>
          <a:xfrm>
            <a:off x="292928" y="1814650"/>
            <a:ext cx="6089400" cy="66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7"/>
          <p:cNvSpPr txBox="1"/>
          <p:nvPr/>
        </p:nvSpPr>
        <p:spPr>
          <a:xfrm>
            <a:off x="292928" y="1814650"/>
            <a:ext cx="6089400" cy="6693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El tiempo es un recurso escaso, inelástico e imposible de reemplazar.</a:t>
            </a:r>
            <a:endParaRPr sz="1800" b="0" i="0" u="none" strike="noStrike" cap="none">
              <a:solidFill>
                <a:srgbClr val="000000"/>
              </a:solidFill>
              <a:latin typeface="Arial"/>
              <a:ea typeface="Arial"/>
              <a:cs typeface="Arial"/>
              <a:sym typeface="Arial"/>
            </a:endParaRPr>
          </a:p>
        </p:txBody>
      </p:sp>
      <p:cxnSp>
        <p:nvCxnSpPr>
          <p:cNvPr id="458" name="Google Shape;458;p37"/>
          <p:cNvCxnSpPr/>
          <p:nvPr/>
        </p:nvCxnSpPr>
        <p:spPr>
          <a:xfrm>
            <a:off x="292928" y="2560122"/>
            <a:ext cx="6089400" cy="0"/>
          </a:xfrm>
          <a:prstGeom prst="straightConnector1">
            <a:avLst/>
          </a:prstGeom>
          <a:gradFill>
            <a:gsLst>
              <a:gs pos="0">
                <a:srgbClr val="FFFFFF"/>
              </a:gs>
              <a:gs pos="50000">
                <a:srgbClr val="FFFFFF"/>
              </a:gs>
              <a:gs pos="100000">
                <a:srgbClr val="E1E1E1"/>
              </a:gs>
            </a:gsLst>
            <a:lin ang="5400012" scaled="0"/>
          </a:gradFill>
          <a:ln w="9525" cap="flat" cmpd="sng">
            <a:solidFill>
              <a:srgbClr val="2272C0"/>
            </a:solidFill>
            <a:prstDash val="solid"/>
            <a:miter lim="800000"/>
            <a:headEnd type="none" w="sm" len="sm"/>
            <a:tailEnd type="none" w="sm" len="sm"/>
          </a:ln>
        </p:spPr>
      </p:cxnSp>
      <p:sp>
        <p:nvSpPr>
          <p:cNvPr id="459" name="Google Shape;459;p37"/>
          <p:cNvSpPr/>
          <p:nvPr/>
        </p:nvSpPr>
        <p:spPr>
          <a:xfrm>
            <a:off x="292928" y="2560122"/>
            <a:ext cx="6089400" cy="669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7"/>
          <p:cNvSpPr txBox="1"/>
          <p:nvPr/>
        </p:nvSpPr>
        <p:spPr>
          <a:xfrm>
            <a:off x="292940" y="2560120"/>
            <a:ext cx="6089400" cy="6693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El único recurso perfectamente socializado: igual para todos= 24h</a:t>
            </a:r>
            <a:endParaRPr sz="1800" b="0" i="0" u="none" strike="noStrike" cap="none">
              <a:solidFill>
                <a:srgbClr val="000000"/>
              </a:solidFill>
              <a:latin typeface="Arial"/>
              <a:ea typeface="Arial"/>
              <a:cs typeface="Arial"/>
              <a:sym typeface="Arial"/>
            </a:endParaRPr>
          </a:p>
        </p:txBody>
      </p:sp>
      <p:cxnSp>
        <p:nvCxnSpPr>
          <p:cNvPr id="461" name="Google Shape;461;p37"/>
          <p:cNvCxnSpPr/>
          <p:nvPr/>
        </p:nvCxnSpPr>
        <p:spPr>
          <a:xfrm>
            <a:off x="292928" y="3305594"/>
            <a:ext cx="6089400" cy="0"/>
          </a:xfrm>
          <a:prstGeom prst="straightConnector1">
            <a:avLst/>
          </a:prstGeom>
          <a:gradFill>
            <a:gsLst>
              <a:gs pos="0">
                <a:srgbClr val="FFFFFF"/>
              </a:gs>
              <a:gs pos="50000">
                <a:srgbClr val="FFFFFF"/>
              </a:gs>
              <a:gs pos="100000">
                <a:srgbClr val="E1E1E1"/>
              </a:gs>
            </a:gsLst>
            <a:lin ang="5400012" scaled="0"/>
          </a:gradFill>
          <a:ln w="9525" cap="flat" cmpd="sng">
            <a:solidFill>
              <a:srgbClr val="2272C0"/>
            </a:solidFill>
            <a:prstDash val="solid"/>
            <a:miter lim="800000"/>
            <a:headEnd type="none" w="sm" len="sm"/>
            <a:tailEnd type="none" w="sm" len="sm"/>
          </a:ln>
        </p:spPr>
      </p:cxnSp>
      <p:sp>
        <p:nvSpPr>
          <p:cNvPr id="462" name="Google Shape;462;p37"/>
          <p:cNvSpPr txBox="1"/>
          <p:nvPr/>
        </p:nvSpPr>
        <p:spPr>
          <a:xfrm>
            <a:off x="292940" y="3305597"/>
            <a:ext cx="6089400" cy="8946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¿Por qué hay entonces personas felices y con grandes éxitos, y otras que nunca tienen tiempo? </a:t>
            </a:r>
            <a:endParaRPr sz="1800" b="0" i="0" u="none" strike="noStrike" cap="none">
              <a:solidFill>
                <a:srgbClr val="000000"/>
              </a:solidFill>
              <a:latin typeface="Arial"/>
              <a:ea typeface="Arial"/>
              <a:cs typeface="Arial"/>
              <a:sym typeface="Arial"/>
            </a:endParaRPr>
          </a:p>
        </p:txBody>
      </p:sp>
      <p:cxnSp>
        <p:nvCxnSpPr>
          <p:cNvPr id="463" name="Google Shape;463;p37"/>
          <p:cNvCxnSpPr/>
          <p:nvPr/>
        </p:nvCxnSpPr>
        <p:spPr>
          <a:xfrm>
            <a:off x="204650" y="4198097"/>
            <a:ext cx="6089400" cy="0"/>
          </a:xfrm>
          <a:prstGeom prst="straightConnector1">
            <a:avLst/>
          </a:prstGeom>
          <a:solidFill>
            <a:srgbClr val="5AA2AE"/>
          </a:solidFill>
          <a:ln w="12700" cap="flat" cmpd="sng">
            <a:solidFill>
              <a:srgbClr val="5AA2AE"/>
            </a:solidFill>
            <a:prstDash val="solid"/>
            <a:miter lim="800000"/>
            <a:headEnd type="none" w="sm" len="sm"/>
            <a:tailEnd type="none" w="sm" len="sm"/>
          </a:ln>
        </p:spPr>
      </p:cxnSp>
      <p:sp>
        <p:nvSpPr>
          <p:cNvPr id="464" name="Google Shape;464;p37"/>
          <p:cNvSpPr/>
          <p:nvPr/>
        </p:nvSpPr>
        <p:spPr>
          <a:xfrm>
            <a:off x="204650" y="4198097"/>
            <a:ext cx="6089400" cy="1022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7"/>
          <p:cNvSpPr txBox="1"/>
          <p:nvPr/>
        </p:nvSpPr>
        <p:spPr>
          <a:xfrm>
            <a:off x="204650" y="4198097"/>
            <a:ext cx="6089400" cy="1022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La causa más evidente de esta situación proviene de </a:t>
            </a:r>
            <a:r>
              <a:rPr lang="es-ES" sz="1800" b="1" i="0" u="none" strike="noStrike" cap="none">
                <a:solidFill>
                  <a:srgbClr val="000000"/>
                </a:solidFill>
                <a:latin typeface="Calibri"/>
                <a:ea typeface="Calibri"/>
                <a:cs typeface="Calibri"/>
                <a:sym typeface="Calibri"/>
              </a:rPr>
              <a:t>confundir lo urgente con lo importante. </a:t>
            </a:r>
            <a:r>
              <a:rPr lang="es-ES" sz="1800" b="0" i="0" u="none" strike="noStrike" cap="none">
                <a:solidFill>
                  <a:srgbClr val="000000"/>
                </a:solidFill>
                <a:latin typeface="Calibri"/>
                <a:ea typeface="Calibri"/>
                <a:cs typeface="Calibri"/>
                <a:sym typeface="Calibri"/>
              </a:rPr>
              <a:t>“Ladrones del tiempo”</a:t>
            </a:r>
            <a:endParaRPr sz="1800" b="0" i="0" u="none" strike="noStrike" cap="none">
              <a:solidFill>
                <a:srgbClr val="000000"/>
              </a:solidFill>
              <a:latin typeface="Calibri"/>
              <a:ea typeface="Calibri"/>
              <a:cs typeface="Calibri"/>
              <a:sym typeface="Calibri"/>
            </a:endParaRPr>
          </a:p>
        </p:txBody>
      </p:sp>
      <p:cxnSp>
        <p:nvCxnSpPr>
          <p:cNvPr id="466" name="Google Shape;466;p37"/>
          <p:cNvCxnSpPr/>
          <p:nvPr/>
        </p:nvCxnSpPr>
        <p:spPr>
          <a:xfrm>
            <a:off x="204650" y="4915649"/>
            <a:ext cx="6089400" cy="0"/>
          </a:xfrm>
          <a:prstGeom prst="straightConnector1">
            <a:avLst/>
          </a:prstGeom>
          <a:solidFill>
            <a:srgbClr val="9C8F9F"/>
          </a:solidFill>
          <a:ln w="12700" cap="flat" cmpd="sng">
            <a:solidFill>
              <a:srgbClr val="9C8F9F"/>
            </a:solidFill>
            <a:prstDash val="solid"/>
            <a:miter lim="800000"/>
            <a:headEnd type="none" w="sm" len="sm"/>
            <a:tailEnd type="none" w="sm" len="sm"/>
          </a:ln>
        </p:spPr>
      </p:cxnSp>
      <p:sp>
        <p:nvSpPr>
          <p:cNvPr id="467" name="Google Shape;467;p37"/>
          <p:cNvSpPr/>
          <p:nvPr/>
        </p:nvSpPr>
        <p:spPr>
          <a:xfrm>
            <a:off x="204650" y="4915649"/>
            <a:ext cx="6089400" cy="1022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7"/>
          <p:cNvSpPr txBox="1"/>
          <p:nvPr/>
        </p:nvSpPr>
        <p:spPr>
          <a:xfrm>
            <a:off x="204664" y="4915649"/>
            <a:ext cx="6517800" cy="1022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libri"/>
                <a:ea typeface="Calibri"/>
                <a:cs typeface="Calibri"/>
                <a:sym typeface="Calibri"/>
              </a:rPr>
              <a:t>Empezar preguntándonos </a:t>
            </a:r>
            <a:r>
              <a:rPr lang="es-ES" sz="1800" b="1" i="0" u="none" strike="noStrike" cap="none">
                <a:solidFill>
                  <a:srgbClr val="000000"/>
                </a:solidFill>
                <a:latin typeface="Calibri"/>
                <a:ea typeface="Calibri"/>
                <a:cs typeface="Calibri"/>
                <a:sym typeface="Calibri"/>
              </a:rPr>
              <a:t>cuáles son nuestros objetivos vitales o visión global, </a:t>
            </a:r>
            <a:r>
              <a:rPr lang="es-ES" sz="1800" b="0" i="0" u="none" strike="noStrike" cap="none">
                <a:solidFill>
                  <a:srgbClr val="000000"/>
                </a:solidFill>
                <a:latin typeface="Calibri"/>
                <a:ea typeface="Calibri"/>
                <a:cs typeface="Calibri"/>
                <a:sym typeface="Calibri"/>
              </a:rPr>
              <a:t>a fin de poder invertir el tiempo de modo que sea coherente con dichos objetivos. Y sin olvidar las actividades de prevención: descanso, deporte, relaciones sociales… para lograr el equilibrio personal.</a:t>
            </a:r>
            <a:endParaRPr sz="1800" b="0" i="0" u="none" strike="noStrike" cap="none">
              <a:solidFill>
                <a:srgbClr val="000000"/>
              </a:solidFill>
              <a:latin typeface="Arial"/>
              <a:ea typeface="Arial"/>
              <a:cs typeface="Arial"/>
              <a:sym typeface="Arial"/>
            </a:endParaRPr>
          </a:p>
        </p:txBody>
      </p:sp>
      <p:sp>
        <p:nvSpPr>
          <p:cNvPr id="469" name="Google Shape;469;p37"/>
          <p:cNvSpPr txBox="1"/>
          <p:nvPr/>
        </p:nvSpPr>
        <p:spPr>
          <a:xfrm>
            <a:off x="6229348" y="2047200"/>
            <a:ext cx="2775300" cy="18717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1" u="none" strike="noStrike" cap="none">
                <a:solidFill>
                  <a:srgbClr val="A03033"/>
                </a:solidFill>
                <a:latin typeface="Calibri"/>
                <a:ea typeface="Calibri"/>
                <a:cs typeface="Calibri"/>
                <a:sym typeface="Calibri"/>
              </a:rPr>
              <a:t>Decía </a:t>
            </a:r>
            <a:r>
              <a:rPr lang="es-ES" sz="1800" b="1" i="1" u="none" strike="noStrike" cap="none">
                <a:solidFill>
                  <a:srgbClr val="A03033"/>
                </a:solidFill>
                <a:latin typeface="Calibri"/>
                <a:ea typeface="Calibri"/>
                <a:cs typeface="Calibri"/>
                <a:sym typeface="Calibri"/>
              </a:rPr>
              <a:t>Kissinger</a:t>
            </a:r>
            <a:r>
              <a:rPr lang="es-ES" sz="1800" b="0" i="1" u="none" strike="noStrike" cap="none">
                <a:solidFill>
                  <a:srgbClr val="A03033"/>
                </a:solidFill>
                <a:latin typeface="Calibri"/>
                <a:ea typeface="Calibri"/>
                <a:cs typeface="Calibri"/>
                <a:sym typeface="Calibri"/>
              </a:rPr>
              <a:t> que “no hay nada más frustrante en la vida que fijarse un objetivo y no alcanzarlo”</a:t>
            </a:r>
            <a:endParaRPr sz="1800" b="0" i="1" u="none" strike="noStrike" cap="none">
              <a:solidFill>
                <a:srgbClr val="A03033"/>
              </a:solidFill>
              <a:latin typeface="Calibri"/>
              <a:ea typeface="Calibri"/>
              <a:cs typeface="Calibri"/>
              <a:sym typeface="Calibri"/>
            </a:endParaRPr>
          </a:p>
        </p:txBody>
      </p:sp>
      <p:sp>
        <p:nvSpPr>
          <p:cNvPr id="470" name="Google Shape;470;p37"/>
          <p:cNvSpPr txBox="1"/>
          <p:nvPr/>
        </p:nvSpPr>
        <p:spPr>
          <a:xfrm>
            <a:off x="6233977" y="3696623"/>
            <a:ext cx="2841000" cy="16557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1" u="none" strike="noStrike" cap="none">
                <a:solidFill>
                  <a:srgbClr val="A03033"/>
                </a:solidFill>
                <a:latin typeface="Calibri"/>
                <a:ea typeface="Calibri"/>
                <a:cs typeface="Calibri"/>
                <a:sym typeface="Calibri"/>
              </a:rPr>
              <a:t>Pero aún puede ser peor perseguir el objetivo, alcanzarlo y entonces darse cuenta de que no sirve para nada….</a:t>
            </a:r>
            <a:endParaRPr sz="1800" b="0" i="1" u="none" strike="noStrike" cap="none">
              <a:solidFill>
                <a:srgbClr val="A03033"/>
              </a:solidFill>
              <a:latin typeface="Calibri"/>
              <a:ea typeface="Calibri"/>
              <a:cs typeface="Calibri"/>
              <a:sym typeface="Calibri"/>
            </a:endParaRPr>
          </a:p>
        </p:txBody>
      </p:sp>
      <p:sp>
        <p:nvSpPr>
          <p:cNvPr id="471" name="Google Shape;471;p37"/>
          <p:cNvSpPr txBox="1"/>
          <p:nvPr/>
        </p:nvSpPr>
        <p:spPr>
          <a:xfrm>
            <a:off x="2300599" y="851750"/>
            <a:ext cx="4771800" cy="669300"/>
          </a:xfrm>
          <a:prstGeom prst="rect">
            <a:avLst/>
          </a:prstGeom>
          <a:noFill/>
          <a:ln>
            <a:noFill/>
          </a:ln>
          <a:effectLst>
            <a:outerShdw blurRad="57150" dist="19050" dir="5400000" algn="bl" rotWithShape="0">
              <a:srgbClr val="000000">
                <a:alpha val="49803"/>
              </a:srgbClr>
            </a:outerShdw>
          </a:effectLst>
        </p:spPr>
        <p:txBody>
          <a:bodyPr spcFirstLastPara="1" wrap="square" lIns="76200" tIns="76200" rIns="76200" bIns="76200" anchor="t" anchorCtr="0">
            <a:noAutofit/>
          </a:bodyPr>
          <a:lstStyle/>
          <a:p>
            <a:pPr marL="0" marR="0" lvl="0" indent="0" algn="ctr" rtl="0">
              <a:lnSpc>
                <a:spcPct val="9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¿A qué dedicas tu tiempo?</a:t>
            </a:r>
            <a:endParaRPr sz="3000" b="1"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38"/>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24</a:t>
            </a:fld>
            <a:endParaRPr sz="900" b="0" i="0" u="none" strike="noStrike" cap="none">
              <a:solidFill>
                <a:srgbClr val="888888"/>
              </a:solidFill>
              <a:latin typeface="Arial"/>
              <a:ea typeface="Arial"/>
              <a:cs typeface="Arial"/>
              <a:sym typeface="Arial"/>
            </a:endParaRPr>
          </a:p>
        </p:txBody>
      </p:sp>
      <p:sp>
        <p:nvSpPr>
          <p:cNvPr id="477" name="Google Shape;477;p38"/>
          <p:cNvSpPr txBox="1"/>
          <p:nvPr/>
        </p:nvSpPr>
        <p:spPr>
          <a:xfrm>
            <a:off x="1417515" y="81541"/>
            <a:ext cx="6740769"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small">
                <a:solidFill>
                  <a:srgbClr val="FFFFFF"/>
                </a:solidFill>
                <a:latin typeface="Calibri"/>
                <a:ea typeface="Calibri"/>
                <a:cs typeface="Calibri"/>
                <a:sym typeface="Calibri"/>
              </a:rPr>
              <a:t>3- Gestión del Tiempo Personal y Profesional</a:t>
            </a:r>
            <a:endParaRPr sz="2800" b="1" i="0" u="none" strike="noStrike" cap="small">
              <a:solidFill>
                <a:srgbClr val="FFFFFF"/>
              </a:solidFill>
              <a:latin typeface="Calibri"/>
              <a:ea typeface="Calibri"/>
              <a:cs typeface="Calibri"/>
              <a:sym typeface="Calibri"/>
            </a:endParaRPr>
          </a:p>
        </p:txBody>
      </p:sp>
      <p:sp>
        <p:nvSpPr>
          <p:cNvPr id="478" name="Google Shape;478;p38"/>
          <p:cNvSpPr txBox="1"/>
          <p:nvPr/>
        </p:nvSpPr>
        <p:spPr>
          <a:xfrm>
            <a:off x="2300599" y="851750"/>
            <a:ext cx="4771800" cy="669300"/>
          </a:xfrm>
          <a:prstGeom prst="rect">
            <a:avLst/>
          </a:prstGeom>
          <a:noFill/>
          <a:ln>
            <a:noFill/>
          </a:ln>
          <a:effectLst>
            <a:outerShdw blurRad="57150" dist="19050" dir="5400000" algn="bl" rotWithShape="0">
              <a:srgbClr val="000000">
                <a:alpha val="49803"/>
              </a:srgbClr>
            </a:outerShdw>
          </a:effectLst>
        </p:spPr>
        <p:txBody>
          <a:bodyPr spcFirstLastPara="1" wrap="square" lIns="76200" tIns="76200" rIns="76200" bIns="76200" anchor="t" anchorCtr="0">
            <a:noAutofit/>
          </a:bodyPr>
          <a:lstStyle/>
          <a:p>
            <a:pPr marL="0" marR="0" lvl="0" indent="0" algn="ctr" rtl="0">
              <a:lnSpc>
                <a:spcPct val="90000"/>
              </a:lnSpc>
              <a:spcBef>
                <a:spcPts val="0"/>
              </a:spcBef>
              <a:spcAft>
                <a:spcPts val="0"/>
              </a:spcAft>
              <a:buClr>
                <a:srgbClr val="000000"/>
              </a:buClr>
              <a:buSzPts val="3000"/>
              <a:buFont typeface="Arial"/>
              <a:buNone/>
            </a:pPr>
            <a:r>
              <a:rPr lang="es-ES" sz="3000" b="1" i="0" u="none" strike="noStrike" cap="none">
                <a:solidFill>
                  <a:srgbClr val="000000"/>
                </a:solidFill>
                <a:latin typeface="Calibri"/>
                <a:ea typeface="Calibri"/>
                <a:cs typeface="Calibri"/>
                <a:sym typeface="Calibri"/>
              </a:rPr>
              <a:t>¿A qué dedicas tu tiempo?</a:t>
            </a:r>
            <a:endParaRPr sz="3000" b="1" i="0" u="none" strike="noStrike" cap="none">
              <a:solidFill>
                <a:srgbClr val="000000"/>
              </a:solidFill>
              <a:latin typeface="Arial"/>
              <a:ea typeface="Arial"/>
              <a:cs typeface="Arial"/>
              <a:sym typeface="Arial"/>
            </a:endParaRPr>
          </a:p>
        </p:txBody>
      </p:sp>
      <p:sp>
        <p:nvSpPr>
          <p:cNvPr id="479" name="Google Shape;479;p38"/>
          <p:cNvSpPr/>
          <p:nvPr/>
        </p:nvSpPr>
        <p:spPr>
          <a:xfrm>
            <a:off x="2774750" y="1738450"/>
            <a:ext cx="4026300" cy="867300"/>
          </a:xfrm>
          <a:prstGeom prst="round2SameRect">
            <a:avLst>
              <a:gd name="adj1" fmla="val 8831"/>
              <a:gd name="adj2" fmla="val 13360"/>
            </a:avLst>
          </a:pr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24h al día son </a:t>
            </a:r>
            <a:r>
              <a:rPr lang="es-ES" sz="2400" b="1" i="0" u="none" strike="noStrike" cap="none">
                <a:solidFill>
                  <a:srgbClr val="000000"/>
                </a:solidFill>
                <a:latin typeface="Calibri"/>
                <a:ea typeface="Calibri"/>
                <a:cs typeface="Calibri"/>
                <a:sym typeface="Calibri"/>
              </a:rPr>
              <a:t>168h</a:t>
            </a:r>
            <a:r>
              <a:rPr lang="es-ES" sz="2400" b="0" i="0" u="none" strike="noStrike" cap="none">
                <a:solidFill>
                  <a:srgbClr val="000000"/>
                </a:solidFill>
                <a:latin typeface="Calibri"/>
                <a:ea typeface="Calibri"/>
                <a:cs typeface="Calibri"/>
                <a:sym typeface="Calibri"/>
              </a:rPr>
              <a:t> a la semana</a:t>
            </a:r>
            <a:endParaRPr sz="2400" b="0" i="0" u="none" strike="noStrike" cap="none">
              <a:solidFill>
                <a:srgbClr val="000000"/>
              </a:solidFill>
              <a:latin typeface="Calibri"/>
              <a:ea typeface="Calibri"/>
              <a:cs typeface="Calibri"/>
              <a:sym typeface="Calibri"/>
            </a:endParaRPr>
          </a:p>
        </p:txBody>
      </p:sp>
      <p:sp>
        <p:nvSpPr>
          <p:cNvPr id="480" name="Google Shape;480;p38"/>
          <p:cNvSpPr/>
          <p:nvPr/>
        </p:nvSpPr>
        <p:spPr>
          <a:xfrm>
            <a:off x="2774750" y="2881450"/>
            <a:ext cx="4026300" cy="867300"/>
          </a:xfrm>
          <a:prstGeom prst="round2SameRect">
            <a:avLst>
              <a:gd name="adj1" fmla="val 8831"/>
              <a:gd name="adj2" fmla="val 13360"/>
            </a:avLst>
          </a:pr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Si duermes 8h por noche son 56h te quedan 112h</a:t>
            </a:r>
            <a:endParaRPr sz="2400" b="0" i="0" u="none" strike="noStrike" cap="none">
              <a:solidFill>
                <a:srgbClr val="000000"/>
              </a:solidFill>
              <a:latin typeface="Calibri"/>
              <a:ea typeface="Calibri"/>
              <a:cs typeface="Calibri"/>
              <a:sym typeface="Calibri"/>
            </a:endParaRPr>
          </a:p>
        </p:txBody>
      </p:sp>
      <p:sp>
        <p:nvSpPr>
          <p:cNvPr id="481" name="Google Shape;481;p38"/>
          <p:cNvSpPr/>
          <p:nvPr/>
        </p:nvSpPr>
        <p:spPr>
          <a:xfrm>
            <a:off x="2774750" y="4100650"/>
            <a:ext cx="4026300" cy="867300"/>
          </a:xfrm>
          <a:prstGeom prst="round2SameRect">
            <a:avLst>
              <a:gd name="adj1" fmla="val 8831"/>
              <a:gd name="adj2" fmla="val 13360"/>
            </a:avLst>
          </a:pr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Si le dedicas 60h a la carrera... te quedan 52h</a:t>
            </a:r>
            <a:endParaRPr sz="2400" b="0" i="0" u="none" strike="noStrike" cap="none">
              <a:solidFill>
                <a:srgbClr val="000000"/>
              </a:solidFill>
              <a:latin typeface="Calibri"/>
              <a:ea typeface="Calibri"/>
              <a:cs typeface="Calibri"/>
              <a:sym typeface="Calibri"/>
            </a:endParaRPr>
          </a:p>
        </p:txBody>
      </p:sp>
      <p:sp>
        <p:nvSpPr>
          <p:cNvPr id="482" name="Google Shape;482;p38"/>
          <p:cNvSpPr/>
          <p:nvPr/>
        </p:nvSpPr>
        <p:spPr>
          <a:xfrm>
            <a:off x="171900" y="5243649"/>
            <a:ext cx="8844000" cy="1112701"/>
          </a:xfrm>
          <a:prstGeom prst="round2SameRect">
            <a:avLst>
              <a:gd name="adj1" fmla="val 8831"/>
              <a:gd name="adj2" fmla="val 13360"/>
            </a:avLst>
          </a:prstGeom>
          <a:solidFill>
            <a:srgbClr val="FFFFFF"/>
          </a:solidFill>
          <a:ln>
            <a:noFill/>
          </a:ln>
          <a:effectLst>
            <a:outerShdw blurRad="57150" dist="19050" dir="5400000" algn="bl"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2400" b="0" i="0" u="none" strike="noStrike" cap="none">
                <a:solidFill>
                  <a:srgbClr val="000000"/>
                </a:solidFill>
                <a:latin typeface="Calibri"/>
                <a:ea typeface="Calibri"/>
                <a:cs typeface="Calibri"/>
                <a:sym typeface="Calibri"/>
              </a:rPr>
              <a:t>Se trata de mirar la totalidad de nuestro </a:t>
            </a:r>
            <a:r>
              <a:rPr lang="es-ES" sz="2400" b="0" i="0" u="none" strike="noStrike" cap="none">
                <a:solidFill>
                  <a:schemeClr val="dk1"/>
                </a:solidFill>
                <a:latin typeface="Calibri"/>
                <a:ea typeface="Calibri"/>
                <a:cs typeface="Calibri"/>
                <a:sym typeface="Calibri"/>
              </a:rPr>
              <a:t>tiempo y ver dónde ponemos lo que verdaderamente importa, construyendo la vida que queremos en el tiempo que tenemos (profesional, relacional, yo) </a:t>
            </a:r>
            <a:endParaRPr sz="2400" b="0" i="0" u="none" strike="noStrike" cap="none">
              <a:solidFill>
                <a:srgbClr val="000000"/>
              </a:solidFill>
              <a:latin typeface="Calibri"/>
              <a:ea typeface="Calibri"/>
              <a:cs typeface="Calibri"/>
              <a:sym typeface="Calibri"/>
            </a:endParaRPr>
          </a:p>
        </p:txBody>
      </p:sp>
      <p:sp>
        <p:nvSpPr>
          <p:cNvPr id="483" name="Google Shape;483;p38"/>
          <p:cNvSpPr/>
          <p:nvPr/>
        </p:nvSpPr>
        <p:spPr>
          <a:xfrm>
            <a:off x="171900" y="712558"/>
            <a:ext cx="1501300" cy="669300"/>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Ejercicio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9"/>
                                        </p:tgtEl>
                                        <p:attrNameLst>
                                          <p:attrName>style.visibility</p:attrName>
                                        </p:attrNameLst>
                                      </p:cBhvr>
                                      <p:to>
                                        <p:strVal val="visible"/>
                                      </p:to>
                                    </p:set>
                                    <p:animEffect transition="in" filter="fade">
                                      <p:cBhvr>
                                        <p:cTn id="7" dur="1000"/>
                                        <p:tgtEl>
                                          <p:spTgt spid="4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0"/>
                                        </p:tgtEl>
                                        <p:attrNameLst>
                                          <p:attrName>style.visibility</p:attrName>
                                        </p:attrNameLst>
                                      </p:cBhvr>
                                      <p:to>
                                        <p:strVal val="visible"/>
                                      </p:to>
                                    </p:set>
                                    <p:animEffect transition="in" filter="fade">
                                      <p:cBhvr>
                                        <p:cTn id="12" dur="1000"/>
                                        <p:tgtEl>
                                          <p:spTgt spid="4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
                                        </p:tgtEl>
                                        <p:attrNameLst>
                                          <p:attrName>style.visibility</p:attrName>
                                        </p:attrNameLst>
                                      </p:cBhvr>
                                      <p:to>
                                        <p:strVal val="visible"/>
                                      </p:to>
                                    </p:set>
                                    <p:animEffect transition="in" filter="fade">
                                      <p:cBhvr>
                                        <p:cTn id="17" dur="1000"/>
                                        <p:tgtEl>
                                          <p:spTgt spid="4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2"/>
                                        </p:tgtEl>
                                        <p:attrNameLst>
                                          <p:attrName>style.visibility</p:attrName>
                                        </p:attrNameLst>
                                      </p:cBhvr>
                                      <p:to>
                                        <p:strVal val="visible"/>
                                      </p:to>
                                    </p:set>
                                    <p:animEffect transition="in" filter="fade">
                                      <p:cBhvr>
                                        <p:cTn id="22" dur="1000"/>
                                        <p:tgtEl>
                                          <p:spTgt spid="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39" descr="Imagen relacionada"/>
          <p:cNvPicPr preferRelativeResize="0"/>
          <p:nvPr/>
        </p:nvPicPr>
        <p:blipFill rotWithShape="1">
          <a:blip r:embed="rId3">
            <a:alphaModFix/>
          </a:blip>
          <a:srcRect/>
          <a:stretch/>
        </p:blipFill>
        <p:spPr>
          <a:xfrm>
            <a:off x="1" y="567160"/>
            <a:ext cx="9144000" cy="5915828"/>
          </a:xfrm>
          <a:prstGeom prst="rect">
            <a:avLst/>
          </a:prstGeom>
          <a:noFill/>
          <a:ln>
            <a:noFill/>
          </a:ln>
        </p:spPr>
      </p:pic>
      <p:sp>
        <p:nvSpPr>
          <p:cNvPr id="490" name="Google Shape;490;p39"/>
          <p:cNvSpPr txBox="1"/>
          <p:nvPr/>
        </p:nvSpPr>
        <p:spPr>
          <a:xfrm>
            <a:off x="1438023" y="69769"/>
            <a:ext cx="5326200" cy="74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4- La Motivación</a:t>
            </a:r>
            <a:endParaRPr sz="3600" b="1" i="0" u="none" strike="noStrike" cap="none">
              <a:solidFill>
                <a:schemeClr val="lt1"/>
              </a:solidFill>
              <a:latin typeface="Calibri"/>
              <a:ea typeface="Calibri"/>
              <a:cs typeface="Calibri"/>
              <a:sym typeface="Calibri"/>
            </a:endParaRPr>
          </a:p>
        </p:txBody>
      </p:sp>
      <p:sp>
        <p:nvSpPr>
          <p:cNvPr id="491" name="Google Shape;491;p39"/>
          <p:cNvSpPr txBox="1"/>
          <p:nvPr/>
        </p:nvSpPr>
        <p:spPr>
          <a:xfrm>
            <a:off x="5732584" y="3621602"/>
            <a:ext cx="3411415" cy="216822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none" strike="noStrike" cap="none">
                <a:solidFill>
                  <a:schemeClr val="lt1"/>
                </a:solidFill>
                <a:latin typeface="Arial"/>
                <a:ea typeface="Arial"/>
                <a:cs typeface="Arial"/>
                <a:sym typeface="Arial"/>
              </a:rPr>
              <a:t>La motivación es la fuerza que origina y mantiene un comportamiento. </a:t>
            </a:r>
            <a:endParaRPr/>
          </a:p>
          <a:p>
            <a:pPr marL="0" marR="0" lvl="0" indent="0" algn="ctr" rtl="0">
              <a:lnSpc>
                <a:spcPct val="100000"/>
              </a:lnSpc>
              <a:spcBef>
                <a:spcPts val="0"/>
              </a:spcBef>
              <a:spcAft>
                <a:spcPts val="0"/>
              </a:spcAft>
              <a:buClr>
                <a:srgbClr val="000000"/>
              </a:buClr>
              <a:buSzPts val="1600"/>
              <a:buFont typeface="Arial"/>
              <a:buNone/>
            </a:pPr>
            <a:r>
              <a:rPr lang="es-ES" sz="1600" b="0" i="0" u="none" strike="noStrike" cap="none">
                <a:solidFill>
                  <a:schemeClr val="lt1"/>
                </a:solidFill>
                <a:latin typeface="Arial"/>
                <a:ea typeface="Arial"/>
                <a:cs typeface="Arial"/>
                <a:sym typeface="Arial"/>
              </a:rPr>
              <a:t>“Es un proceso que origina, estimula y direcciona voluntariamente los comportamientos hacia el logro de determinados objetivos“. (Gómez-Mejía et al. 2016)</a:t>
            </a:r>
            <a:endParaRPr sz="1600" b="0" i="0" u="none" strike="noStrike" cap="none">
              <a:solidFill>
                <a:schemeClr val="lt1"/>
              </a:solidFill>
              <a:latin typeface="Arial"/>
              <a:ea typeface="Arial"/>
              <a:cs typeface="Arial"/>
              <a:sym typeface="Arial"/>
            </a:endParaRPr>
          </a:p>
        </p:txBody>
      </p:sp>
      <p:pic>
        <p:nvPicPr>
          <p:cNvPr id="492" name="Google Shape;492;p39" descr="Resultado de imagen de motivacion motivo+accion"/>
          <p:cNvPicPr preferRelativeResize="0"/>
          <p:nvPr/>
        </p:nvPicPr>
        <p:blipFill rotWithShape="1">
          <a:blip r:embed="rId4">
            <a:alphaModFix/>
          </a:blip>
          <a:srcRect/>
          <a:stretch/>
        </p:blipFill>
        <p:spPr>
          <a:xfrm rot="-409487">
            <a:off x="4011413" y="1247422"/>
            <a:ext cx="3069739" cy="889171"/>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txBox="1">
            <a:spLocks noGrp="1"/>
          </p:cNvSpPr>
          <p:nvPr>
            <p:ph type="sldNum" idx="12"/>
          </p:nvPr>
        </p:nvSpPr>
        <p:spPr>
          <a:xfrm>
            <a:off x="8681478" y="6501693"/>
            <a:ext cx="442093" cy="356307"/>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800"/>
              <a:buNone/>
            </a:pPr>
            <a:fld id="{00000000-1234-1234-1234-123412341234}" type="slidenum">
              <a:rPr lang="es-ES" sz="800" b="0" i="0" u="none" strike="noStrike" cap="none">
                <a:solidFill>
                  <a:schemeClr val="lt1"/>
                </a:solidFill>
                <a:latin typeface="Arial"/>
                <a:ea typeface="Arial"/>
                <a:cs typeface="Arial"/>
                <a:sym typeface="Arial"/>
              </a:rPr>
              <a:t>26</a:t>
            </a:fld>
            <a:endParaRPr sz="800" b="0" i="0" u="none" strike="noStrike" cap="none">
              <a:solidFill>
                <a:schemeClr val="lt1"/>
              </a:solidFill>
              <a:latin typeface="Arial"/>
              <a:ea typeface="Arial"/>
              <a:cs typeface="Arial"/>
              <a:sym typeface="Arial"/>
            </a:endParaRPr>
          </a:p>
        </p:txBody>
      </p:sp>
      <p:sp>
        <p:nvSpPr>
          <p:cNvPr id="498" name="Google Shape;498;p40"/>
          <p:cNvSpPr/>
          <p:nvPr/>
        </p:nvSpPr>
        <p:spPr>
          <a:xfrm>
            <a:off x="184966" y="868488"/>
            <a:ext cx="1901315" cy="484632"/>
          </a:xfrm>
          <a:prstGeom prst="homePlate">
            <a:avLst>
              <a:gd name="adj" fmla="val 50000"/>
            </a:avLst>
          </a:prstGeom>
          <a:gradFill>
            <a:gsLst>
              <a:gs pos="0">
                <a:srgbClr val="FF7714"/>
              </a:gs>
              <a:gs pos="100000">
                <a:srgbClr val="FFA773"/>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Por qué.</a:t>
            </a:r>
            <a:endParaRPr/>
          </a:p>
        </p:txBody>
      </p:sp>
      <p:sp>
        <p:nvSpPr>
          <p:cNvPr id="499" name="Google Shape;499;p40"/>
          <p:cNvSpPr txBox="1"/>
          <p:nvPr/>
        </p:nvSpPr>
        <p:spPr>
          <a:xfrm>
            <a:off x="2080948" y="875234"/>
            <a:ext cx="6377252" cy="56179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none" strike="noStrike" cap="none">
                <a:solidFill>
                  <a:srgbClr val="000000"/>
                </a:solidFill>
                <a:latin typeface="Arial"/>
                <a:ea typeface="Arial"/>
                <a:cs typeface="Arial"/>
                <a:sym typeface="Arial"/>
              </a:rPr>
              <a:t>Es fundamental porque influye positivamente en el rendimiento y compromiso de los trabajadores.</a:t>
            </a:r>
            <a:endParaRPr/>
          </a:p>
        </p:txBody>
      </p:sp>
      <p:sp>
        <p:nvSpPr>
          <p:cNvPr id="500" name="Google Shape;500;p40"/>
          <p:cNvSpPr txBox="1"/>
          <p:nvPr/>
        </p:nvSpPr>
        <p:spPr>
          <a:xfrm>
            <a:off x="544180" y="1867138"/>
            <a:ext cx="8055639" cy="52359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3000"/>
              <a:buFont typeface="Calibri"/>
              <a:buNone/>
            </a:pPr>
            <a:r>
              <a:rPr lang="es-ES" sz="1800" b="1" i="0" u="none" strike="noStrike" cap="none">
                <a:solidFill>
                  <a:schemeClr val="dk1"/>
                </a:solidFill>
                <a:latin typeface="Calibri"/>
                <a:ea typeface="Calibri"/>
                <a:cs typeface="Calibri"/>
                <a:sym typeface="Calibri"/>
              </a:rPr>
              <a:t>LA ORIENTACIÓN MOTIVACIONAL DE LA PERSONA PUEDE TENER UN CARÁCTER PREDOMINANTEMENTE...</a:t>
            </a:r>
            <a:endParaRPr sz="1800" b="0" i="0" u="none" strike="noStrike" cap="none">
              <a:solidFill>
                <a:schemeClr val="dk1"/>
              </a:solidFill>
              <a:latin typeface="Calibri"/>
              <a:ea typeface="Calibri"/>
              <a:cs typeface="Calibri"/>
              <a:sym typeface="Calibri"/>
            </a:endParaRPr>
          </a:p>
        </p:txBody>
      </p:sp>
      <p:pic>
        <p:nvPicPr>
          <p:cNvPr id="501" name="Google Shape;501;p40"/>
          <p:cNvPicPr preferRelativeResize="0"/>
          <p:nvPr/>
        </p:nvPicPr>
        <p:blipFill rotWithShape="1">
          <a:blip r:embed="rId3">
            <a:alphaModFix/>
          </a:blip>
          <a:srcRect/>
          <a:stretch/>
        </p:blipFill>
        <p:spPr>
          <a:xfrm>
            <a:off x="106923" y="2947477"/>
            <a:ext cx="2057400" cy="1677174"/>
          </a:xfrm>
          <a:prstGeom prst="rect">
            <a:avLst/>
          </a:prstGeom>
          <a:noFill/>
          <a:ln>
            <a:noFill/>
          </a:ln>
        </p:spPr>
      </p:pic>
      <p:sp>
        <p:nvSpPr>
          <p:cNvPr id="502" name="Google Shape;502;p40"/>
          <p:cNvSpPr txBox="1"/>
          <p:nvPr/>
        </p:nvSpPr>
        <p:spPr>
          <a:xfrm>
            <a:off x="220348" y="3047767"/>
            <a:ext cx="1860600" cy="128149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sng" strike="noStrike" cap="none">
                <a:solidFill>
                  <a:srgbClr val="FFFFFF"/>
                </a:solidFill>
                <a:latin typeface="Arial"/>
                <a:ea typeface="Arial"/>
                <a:cs typeface="Arial"/>
                <a:sym typeface="Arial"/>
              </a:rPr>
              <a:t>Motivación extrínseca,</a:t>
            </a:r>
            <a:r>
              <a:rPr lang="es-ES" sz="1200" b="0" i="0" u="none" strike="noStrike" cap="none">
                <a:solidFill>
                  <a:schemeClr val="lt1"/>
                </a:solidFill>
                <a:latin typeface="Arial"/>
                <a:ea typeface="Arial"/>
                <a:cs typeface="Arial"/>
                <a:sym typeface="Arial"/>
              </a:rPr>
              <a:t> </a:t>
            </a:r>
            <a:endParaRPr sz="1200" b="0" i="0" u="none" strike="noStrike" cap="none">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chemeClr val="lt1"/>
                </a:solidFill>
                <a:latin typeface="Arial"/>
                <a:ea typeface="Arial"/>
                <a:cs typeface="Arial"/>
                <a:sym typeface="Arial"/>
              </a:rPr>
              <a:t>que se refiere a lo que el trabajador puede obtener de </a:t>
            </a:r>
            <a:r>
              <a:rPr lang="es-ES" sz="1200" b="1" i="0" u="none" strike="noStrike" cap="none">
                <a:solidFill>
                  <a:schemeClr val="lt1"/>
                </a:solidFill>
                <a:latin typeface="Arial"/>
                <a:ea typeface="Arial"/>
                <a:cs typeface="Arial"/>
                <a:sym typeface="Arial"/>
              </a:rPr>
              <a:t>los demás</a:t>
            </a:r>
            <a:r>
              <a:rPr lang="es-ES" sz="1200" b="0" i="0" u="none" strike="noStrike" cap="none">
                <a:solidFill>
                  <a:schemeClr val="lt1"/>
                </a:solidFill>
                <a:latin typeface="Arial"/>
                <a:ea typeface="Arial"/>
                <a:cs typeface="Arial"/>
                <a:sym typeface="Arial"/>
              </a:rPr>
              <a:t> con su trabajo (sueldo, reconocimiento, status..)</a:t>
            </a:r>
            <a:endParaRPr sz="1200" b="0" i="0" u="none" strike="noStrike" cap="none">
              <a:solidFill>
                <a:schemeClr val="lt1"/>
              </a:solidFill>
              <a:latin typeface="Arial"/>
              <a:ea typeface="Arial"/>
              <a:cs typeface="Arial"/>
              <a:sym typeface="Arial"/>
            </a:endParaRPr>
          </a:p>
        </p:txBody>
      </p:sp>
      <p:pic>
        <p:nvPicPr>
          <p:cNvPr id="503" name="Google Shape;503;p40"/>
          <p:cNvPicPr preferRelativeResize="0"/>
          <p:nvPr/>
        </p:nvPicPr>
        <p:blipFill rotWithShape="1">
          <a:blip r:embed="rId3">
            <a:alphaModFix/>
          </a:blip>
          <a:srcRect/>
          <a:stretch/>
        </p:blipFill>
        <p:spPr>
          <a:xfrm>
            <a:off x="2469122" y="2947477"/>
            <a:ext cx="2222074" cy="1677174"/>
          </a:xfrm>
          <a:prstGeom prst="rect">
            <a:avLst/>
          </a:prstGeom>
          <a:noFill/>
          <a:ln>
            <a:noFill/>
          </a:ln>
        </p:spPr>
      </p:pic>
      <p:pic>
        <p:nvPicPr>
          <p:cNvPr id="504" name="Google Shape;504;p40"/>
          <p:cNvPicPr preferRelativeResize="0"/>
          <p:nvPr/>
        </p:nvPicPr>
        <p:blipFill rotWithShape="1">
          <a:blip r:embed="rId3">
            <a:alphaModFix/>
          </a:blip>
          <a:srcRect/>
          <a:stretch/>
        </p:blipFill>
        <p:spPr>
          <a:xfrm>
            <a:off x="5028093" y="2947477"/>
            <a:ext cx="2418835" cy="1677167"/>
          </a:xfrm>
          <a:prstGeom prst="rect">
            <a:avLst/>
          </a:prstGeom>
          <a:noFill/>
          <a:ln>
            <a:noFill/>
          </a:ln>
        </p:spPr>
      </p:pic>
      <p:pic>
        <p:nvPicPr>
          <p:cNvPr id="505" name="Google Shape;505;p40"/>
          <p:cNvPicPr preferRelativeResize="0"/>
          <p:nvPr/>
        </p:nvPicPr>
        <p:blipFill rotWithShape="1">
          <a:blip r:embed="rId3">
            <a:alphaModFix/>
          </a:blip>
          <a:srcRect/>
          <a:stretch/>
        </p:blipFill>
        <p:spPr>
          <a:xfrm>
            <a:off x="7746912" y="3132841"/>
            <a:ext cx="1376659" cy="1248988"/>
          </a:xfrm>
          <a:prstGeom prst="rect">
            <a:avLst/>
          </a:prstGeom>
          <a:noFill/>
          <a:ln>
            <a:noFill/>
          </a:ln>
        </p:spPr>
      </p:pic>
      <p:sp>
        <p:nvSpPr>
          <p:cNvPr id="506" name="Google Shape;506;p40"/>
          <p:cNvSpPr txBox="1"/>
          <p:nvPr/>
        </p:nvSpPr>
        <p:spPr>
          <a:xfrm>
            <a:off x="2464307" y="3065514"/>
            <a:ext cx="2263802" cy="1567126"/>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sng" strike="noStrike" cap="none">
                <a:solidFill>
                  <a:srgbClr val="FFFFFF"/>
                </a:solidFill>
                <a:latin typeface="Arial"/>
                <a:ea typeface="Arial"/>
                <a:cs typeface="Arial"/>
                <a:sym typeface="Arial"/>
              </a:rPr>
              <a:t>Motivación intrínseca, </a:t>
            </a:r>
            <a:endParaRPr sz="1600" b="0" i="0" u="sng"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Arial"/>
                <a:ea typeface="Arial"/>
                <a:cs typeface="Arial"/>
                <a:sym typeface="Arial"/>
              </a:rPr>
              <a:t>se refiere lo que el trabajador puede obtener del t</a:t>
            </a:r>
            <a:r>
              <a:rPr lang="es-ES" sz="1200" b="1" i="0" u="none" strike="noStrike" cap="none">
                <a:solidFill>
                  <a:srgbClr val="FFFFFF"/>
                </a:solidFill>
                <a:latin typeface="Arial"/>
                <a:ea typeface="Arial"/>
                <a:cs typeface="Arial"/>
                <a:sym typeface="Arial"/>
              </a:rPr>
              <a:t>rabajo mismo</a:t>
            </a:r>
            <a:r>
              <a:rPr lang="es-ES" sz="1200" b="0" i="0" u="none" strike="noStrike" cap="none">
                <a:solidFill>
                  <a:srgbClr val="FFFFFF"/>
                </a:solidFill>
                <a:latin typeface="Arial"/>
                <a:ea typeface="Arial"/>
                <a:cs typeface="Arial"/>
                <a:sym typeface="Arial"/>
              </a:rPr>
              <a:t> (desarrollo de cualidades personales, espíritu de reto, satisfacción por su cumplimiento o incluso gusto por su realización)</a:t>
            </a: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07" name="Google Shape;507;p40"/>
          <p:cNvSpPr txBox="1"/>
          <p:nvPr/>
        </p:nvSpPr>
        <p:spPr>
          <a:xfrm>
            <a:off x="5028094" y="3040916"/>
            <a:ext cx="2418834" cy="1612824"/>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sng" strike="noStrike" cap="none">
                <a:solidFill>
                  <a:srgbClr val="FFFFFF"/>
                </a:solidFill>
                <a:latin typeface="Arial"/>
                <a:ea typeface="Arial"/>
                <a:cs typeface="Arial"/>
                <a:sym typeface="Arial"/>
              </a:rPr>
              <a:t>Motivación transitiva,</a:t>
            </a:r>
            <a:r>
              <a:rPr lang="es-ES" sz="1200" b="0" i="0" u="none" strike="noStrike" cap="none">
                <a:solidFill>
                  <a:srgbClr val="FFFFFF"/>
                </a:solidFill>
                <a:latin typeface="Arial"/>
                <a:ea typeface="Arial"/>
                <a:cs typeface="Arial"/>
                <a:sym typeface="Arial"/>
              </a:rPr>
              <a:t> </a:t>
            </a: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s-ES" sz="1200" b="0" i="0" u="none" strike="noStrike" cap="none">
                <a:solidFill>
                  <a:srgbClr val="FFFFFF"/>
                </a:solidFill>
                <a:latin typeface="Arial"/>
                <a:ea typeface="Arial"/>
                <a:cs typeface="Arial"/>
                <a:sym typeface="Arial"/>
              </a:rPr>
              <a:t>se refiere a lo que el trabajador puede </a:t>
            </a:r>
            <a:r>
              <a:rPr lang="es-ES" sz="1200" b="1" i="0" u="none" strike="noStrike" cap="none">
                <a:solidFill>
                  <a:srgbClr val="FFFFFF"/>
                </a:solidFill>
                <a:latin typeface="Arial"/>
                <a:ea typeface="Arial"/>
                <a:cs typeface="Arial"/>
                <a:sym typeface="Arial"/>
              </a:rPr>
              <a:t>aportar a los demás</a:t>
            </a:r>
            <a:r>
              <a:rPr lang="es-ES" sz="1200" b="0" i="0" u="none" strike="noStrike" cap="none">
                <a:solidFill>
                  <a:srgbClr val="FFFFFF"/>
                </a:solidFill>
                <a:latin typeface="Arial"/>
                <a:ea typeface="Arial"/>
                <a:cs typeface="Arial"/>
                <a:sym typeface="Arial"/>
              </a:rPr>
              <a:t> con su trabajo. (Beneficio sobre otras personas, servicio que presta..) rango superior, la generosidad nos llena más que el egoísmo (asistentes sociales)</a:t>
            </a:r>
            <a:endParaRPr sz="1200" b="0" i="0" u="none" strike="noStrike" cap="none">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rial"/>
              <a:ea typeface="Arial"/>
              <a:cs typeface="Arial"/>
              <a:sym typeface="Arial"/>
            </a:endParaRPr>
          </a:p>
        </p:txBody>
      </p:sp>
      <p:sp>
        <p:nvSpPr>
          <p:cNvPr id="508" name="Google Shape;508;p40"/>
          <p:cNvSpPr txBox="1"/>
          <p:nvPr/>
        </p:nvSpPr>
        <p:spPr>
          <a:xfrm>
            <a:off x="7746912" y="3359741"/>
            <a:ext cx="1376659" cy="816227"/>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s-ES" sz="1600" b="0" i="0" u="none" strike="noStrike" cap="none">
                <a:solidFill>
                  <a:srgbClr val="FFFFFF"/>
                </a:solidFill>
                <a:latin typeface="Arial"/>
                <a:ea typeface="Arial"/>
                <a:cs typeface="Arial"/>
                <a:sym typeface="Arial"/>
              </a:rPr>
              <a:t>¡No son compartimentos estancos!</a:t>
            </a:r>
            <a:endParaRPr sz="1600" b="0" i="0" u="none" strike="noStrike" cap="none">
              <a:solidFill>
                <a:srgbClr val="FFFFFF"/>
              </a:solidFill>
              <a:latin typeface="Arial"/>
              <a:ea typeface="Arial"/>
              <a:cs typeface="Arial"/>
              <a:sym typeface="Arial"/>
            </a:endParaRPr>
          </a:p>
        </p:txBody>
      </p:sp>
      <p:pic>
        <p:nvPicPr>
          <p:cNvPr id="509" name="Google Shape;509;p40"/>
          <p:cNvPicPr preferRelativeResize="0"/>
          <p:nvPr/>
        </p:nvPicPr>
        <p:blipFill rotWithShape="1">
          <a:blip r:embed="rId4">
            <a:alphaModFix/>
          </a:blip>
          <a:srcRect/>
          <a:stretch/>
        </p:blipFill>
        <p:spPr>
          <a:xfrm>
            <a:off x="2175897" y="3749859"/>
            <a:ext cx="388175" cy="216637"/>
          </a:xfrm>
          <a:prstGeom prst="rect">
            <a:avLst/>
          </a:prstGeom>
          <a:noFill/>
          <a:ln>
            <a:noFill/>
          </a:ln>
        </p:spPr>
      </p:pic>
      <p:pic>
        <p:nvPicPr>
          <p:cNvPr id="510" name="Google Shape;510;p40"/>
          <p:cNvPicPr preferRelativeResize="0"/>
          <p:nvPr/>
        </p:nvPicPr>
        <p:blipFill rotWithShape="1">
          <a:blip r:embed="rId4">
            <a:alphaModFix/>
          </a:blip>
          <a:srcRect/>
          <a:stretch/>
        </p:blipFill>
        <p:spPr>
          <a:xfrm>
            <a:off x="4680350" y="3732577"/>
            <a:ext cx="388175" cy="216637"/>
          </a:xfrm>
          <a:prstGeom prst="rect">
            <a:avLst/>
          </a:prstGeom>
          <a:noFill/>
          <a:ln>
            <a:noFill/>
          </a:ln>
        </p:spPr>
      </p:pic>
      <p:pic>
        <p:nvPicPr>
          <p:cNvPr id="511" name="Google Shape;511;p40"/>
          <p:cNvPicPr preferRelativeResize="0"/>
          <p:nvPr/>
        </p:nvPicPr>
        <p:blipFill rotWithShape="1">
          <a:blip r:embed="rId4">
            <a:alphaModFix/>
          </a:blip>
          <a:srcRect/>
          <a:stretch/>
        </p:blipFill>
        <p:spPr>
          <a:xfrm>
            <a:off x="7420196" y="3781846"/>
            <a:ext cx="388175" cy="216637"/>
          </a:xfrm>
          <a:prstGeom prst="rect">
            <a:avLst/>
          </a:prstGeom>
          <a:noFill/>
          <a:ln>
            <a:noFill/>
          </a:ln>
        </p:spPr>
      </p:pic>
      <p:sp>
        <p:nvSpPr>
          <p:cNvPr id="512" name="Google Shape;512;p40"/>
          <p:cNvSpPr/>
          <p:nvPr/>
        </p:nvSpPr>
        <p:spPr>
          <a:xfrm>
            <a:off x="104560" y="5385100"/>
            <a:ext cx="1901315" cy="484632"/>
          </a:xfrm>
          <a:prstGeom prst="homePlate">
            <a:avLst>
              <a:gd name="adj" fmla="val 50000"/>
            </a:avLst>
          </a:prstGeom>
          <a:gradFill>
            <a:gsLst>
              <a:gs pos="0">
                <a:srgbClr val="FF7714"/>
              </a:gs>
              <a:gs pos="100000">
                <a:srgbClr val="FFA773"/>
              </a:gs>
            </a:gsLst>
            <a:lin ang="16200000" scaled="0"/>
          </a:gra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Teorías.</a:t>
            </a:r>
            <a:endParaRPr/>
          </a:p>
        </p:txBody>
      </p:sp>
      <p:sp>
        <p:nvSpPr>
          <p:cNvPr id="513" name="Google Shape;513;p40"/>
          <p:cNvSpPr txBox="1"/>
          <p:nvPr/>
        </p:nvSpPr>
        <p:spPr>
          <a:xfrm>
            <a:off x="2005875" y="5243176"/>
            <a:ext cx="6990384" cy="82929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s-ES" sz="1500" b="0" i="0" u="none" strike="noStrike" cap="none">
                <a:solidFill>
                  <a:srgbClr val="000000"/>
                </a:solidFill>
                <a:latin typeface="Arial"/>
                <a:ea typeface="Arial"/>
                <a:cs typeface="Arial"/>
                <a:sym typeface="Arial"/>
              </a:rPr>
              <a:t>Alguna teorías tratan sobre las fuentes de la motivación centrándose en los recursos en el </a:t>
            </a:r>
            <a:r>
              <a:rPr lang="es-ES" sz="1500" b="1" i="0" u="none" strike="noStrike" cap="none">
                <a:solidFill>
                  <a:srgbClr val="000000"/>
                </a:solidFill>
                <a:latin typeface="Arial"/>
                <a:ea typeface="Arial"/>
                <a:cs typeface="Arial"/>
                <a:sym typeface="Arial"/>
              </a:rPr>
              <a:t>con qué </a:t>
            </a:r>
            <a:r>
              <a:rPr lang="es-ES" sz="1500" b="0" i="0" u="none" strike="noStrike" cap="none">
                <a:solidFill>
                  <a:srgbClr val="000000"/>
                </a:solidFill>
                <a:latin typeface="Arial"/>
                <a:ea typeface="Arial"/>
                <a:cs typeface="Arial"/>
                <a:sym typeface="Arial"/>
              </a:rPr>
              <a:t>(las teorías de contenido) y otras en los mecanismos de la motivación en el </a:t>
            </a:r>
            <a:r>
              <a:rPr lang="es-ES" sz="1500" b="1" i="0" u="none" strike="noStrike" cap="none">
                <a:solidFill>
                  <a:srgbClr val="000000"/>
                </a:solidFill>
                <a:latin typeface="Arial"/>
                <a:ea typeface="Arial"/>
                <a:cs typeface="Arial"/>
                <a:sym typeface="Arial"/>
              </a:rPr>
              <a:t>cómo se produce (teorías de proceso)</a:t>
            </a:r>
            <a:r>
              <a:rPr lang="es-ES" sz="1500" b="0" i="0" u="none" strike="noStrike" cap="none">
                <a:solidFill>
                  <a:srgbClr val="000000"/>
                </a:solidFill>
                <a:latin typeface="Arial"/>
                <a:ea typeface="Arial"/>
                <a:cs typeface="Arial"/>
                <a:sym typeface="Arial"/>
              </a:rPr>
              <a:t>.</a:t>
            </a:r>
            <a:endParaRPr/>
          </a:p>
        </p:txBody>
      </p:sp>
      <p:sp>
        <p:nvSpPr>
          <p:cNvPr id="514" name="Google Shape;514;p40"/>
          <p:cNvSpPr txBox="1"/>
          <p:nvPr/>
        </p:nvSpPr>
        <p:spPr>
          <a:xfrm>
            <a:off x="1438023" y="69769"/>
            <a:ext cx="5326200" cy="74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s-ES" sz="3600" b="1" i="0" u="none" strike="noStrike" cap="none">
                <a:solidFill>
                  <a:schemeClr val="lt1"/>
                </a:solidFill>
                <a:latin typeface="Calibri"/>
                <a:ea typeface="Calibri"/>
                <a:cs typeface="Calibri"/>
                <a:sym typeface="Calibri"/>
              </a:rPr>
              <a:t>4- La Motivación</a:t>
            </a:r>
            <a:endParaRPr sz="3600" b="1" i="0" u="none" strike="noStrike" cap="non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4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27</a:t>
            </a:fld>
            <a:endParaRPr sz="900" b="0" i="0" u="none" strike="noStrike" cap="none">
              <a:solidFill>
                <a:srgbClr val="888888"/>
              </a:solidFill>
              <a:latin typeface="Arial"/>
              <a:ea typeface="Arial"/>
              <a:cs typeface="Arial"/>
              <a:sym typeface="Arial"/>
            </a:endParaRPr>
          </a:p>
        </p:txBody>
      </p:sp>
      <p:sp>
        <p:nvSpPr>
          <p:cNvPr id="520" name="Google Shape;520;p41"/>
          <p:cNvSpPr txBox="1">
            <a:spLocks noGrp="1"/>
          </p:cNvSpPr>
          <p:nvPr>
            <p:ph type="title" idx="4294967295"/>
          </p:nvPr>
        </p:nvSpPr>
        <p:spPr>
          <a:xfrm>
            <a:off x="103650" y="667774"/>
            <a:ext cx="7772400" cy="791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s-ES" sz="2800" b="1" i="0" u="none" strike="noStrike" cap="none">
                <a:solidFill>
                  <a:schemeClr val="dk1"/>
                </a:solidFill>
                <a:latin typeface="Calibri"/>
                <a:ea typeface="Calibri"/>
                <a:cs typeface="Calibri"/>
                <a:sym typeface="Calibri"/>
              </a:rPr>
              <a:t>LA PIRÁMIDE DE NECESIDADES DE MASLOW: </a:t>
            </a:r>
            <a:br>
              <a:rPr lang="es-ES" sz="1200" b="1" i="0" u="none" strike="noStrike" cap="none">
                <a:solidFill>
                  <a:schemeClr val="dk1"/>
                </a:solidFill>
                <a:latin typeface="Calibri"/>
                <a:ea typeface="Calibri"/>
                <a:cs typeface="Calibri"/>
                <a:sym typeface="Calibri"/>
              </a:rPr>
            </a:br>
            <a:endParaRPr sz="1200" b="1" i="0" u="none" strike="noStrike" cap="none">
              <a:solidFill>
                <a:schemeClr val="dk1"/>
              </a:solidFill>
              <a:latin typeface="Calibri"/>
              <a:ea typeface="Calibri"/>
              <a:cs typeface="Calibri"/>
              <a:sym typeface="Calibri"/>
            </a:endParaRPr>
          </a:p>
        </p:txBody>
      </p:sp>
      <p:sp>
        <p:nvSpPr>
          <p:cNvPr id="521" name="Google Shape;521;p41"/>
          <p:cNvSpPr txBox="1"/>
          <p:nvPr/>
        </p:nvSpPr>
        <p:spPr>
          <a:xfrm>
            <a:off x="1592450" y="38100"/>
            <a:ext cx="6684900" cy="67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CC0066"/>
              </a:buClr>
              <a:buSzPts val="2400"/>
              <a:buFont typeface="Calibri"/>
              <a:buNone/>
            </a:pPr>
            <a:r>
              <a:rPr lang="es-ES" sz="2400" b="1" i="0" u="none" strike="noStrike" cap="small">
                <a:solidFill>
                  <a:srgbClr val="FFFFFF"/>
                </a:solidFill>
                <a:latin typeface="Arial"/>
                <a:ea typeface="Arial"/>
                <a:cs typeface="Arial"/>
                <a:sym typeface="Arial"/>
              </a:rPr>
              <a:t>i- La Pirámide de necesidades de Maslow </a:t>
            </a:r>
            <a:endParaRPr sz="2400" b="1" i="0" u="none" strike="noStrike" cap="small">
              <a:solidFill>
                <a:srgbClr val="FFFFFF"/>
              </a:solidFill>
              <a:latin typeface="Arial"/>
              <a:ea typeface="Arial"/>
              <a:cs typeface="Arial"/>
              <a:sym typeface="Arial"/>
            </a:endParaRPr>
          </a:p>
        </p:txBody>
      </p:sp>
      <p:sp>
        <p:nvSpPr>
          <p:cNvPr id="522" name="Google Shape;522;p41"/>
          <p:cNvSpPr txBox="1"/>
          <p:nvPr/>
        </p:nvSpPr>
        <p:spPr>
          <a:xfrm>
            <a:off x="8977169" y="6454906"/>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32"/>
              <a:buFont typeface="Arial"/>
              <a:buNone/>
            </a:pPr>
            <a:fld id="{00000000-1234-1234-1234-123412341234}" type="slidenum">
              <a:rPr lang="es-ES" sz="1132" b="0" i="0" u="none" strike="noStrike" cap="none">
                <a:solidFill>
                  <a:srgbClr val="888888"/>
                </a:solidFill>
                <a:latin typeface="Calibri"/>
                <a:ea typeface="Calibri"/>
                <a:cs typeface="Calibri"/>
                <a:sym typeface="Calibri"/>
              </a:rPr>
              <a:t>27</a:t>
            </a:fld>
            <a:endParaRPr sz="1132" b="0" i="0" u="none" strike="noStrike" cap="none">
              <a:solidFill>
                <a:srgbClr val="888888"/>
              </a:solidFill>
              <a:latin typeface="Calibri"/>
              <a:ea typeface="Calibri"/>
              <a:cs typeface="Calibri"/>
              <a:sym typeface="Calibri"/>
            </a:endParaRPr>
          </a:p>
        </p:txBody>
      </p:sp>
      <p:pic>
        <p:nvPicPr>
          <p:cNvPr id="523" name="Google Shape;523;p41" descr="Resultado de imagen de pirÃ¡mide de maslow"/>
          <p:cNvPicPr preferRelativeResize="0"/>
          <p:nvPr/>
        </p:nvPicPr>
        <p:blipFill rotWithShape="1">
          <a:blip r:embed="rId3">
            <a:alphaModFix/>
          </a:blip>
          <a:srcRect/>
          <a:stretch/>
        </p:blipFill>
        <p:spPr>
          <a:xfrm>
            <a:off x="1273300" y="1469775"/>
            <a:ext cx="7870699" cy="4591849"/>
          </a:xfrm>
          <a:prstGeom prst="rect">
            <a:avLst/>
          </a:prstGeom>
          <a:noFill/>
          <a:ln>
            <a:noFill/>
          </a:ln>
        </p:spPr>
      </p:pic>
      <p:pic>
        <p:nvPicPr>
          <p:cNvPr id="524" name="Google Shape;524;p41" descr="Imagen relacionada"/>
          <p:cNvPicPr preferRelativeResize="0"/>
          <p:nvPr/>
        </p:nvPicPr>
        <p:blipFill rotWithShape="1">
          <a:blip r:embed="rId4">
            <a:alphaModFix/>
          </a:blip>
          <a:srcRect/>
          <a:stretch/>
        </p:blipFill>
        <p:spPr>
          <a:xfrm>
            <a:off x="7812298" y="-5"/>
            <a:ext cx="1358901" cy="1358901"/>
          </a:xfrm>
          <a:prstGeom prst="rect">
            <a:avLst/>
          </a:prstGeom>
          <a:noFill/>
          <a:ln>
            <a:noFill/>
          </a:ln>
          <a:effectLst>
            <a:outerShdw blurRad="292100" dist="139700" dir="2700000" algn="tl" rotWithShape="0">
              <a:srgbClr val="333333">
                <a:alpha val="64313"/>
              </a:srgbClr>
            </a:outerShdw>
          </a:effectLst>
        </p:spPr>
      </p:pic>
      <p:sp>
        <p:nvSpPr>
          <p:cNvPr id="525" name="Google Shape;525;p41"/>
          <p:cNvSpPr/>
          <p:nvPr/>
        </p:nvSpPr>
        <p:spPr>
          <a:xfrm>
            <a:off x="1449925" y="5839450"/>
            <a:ext cx="5326800" cy="428700"/>
          </a:xfrm>
          <a:prstGeom prst="trapezoid">
            <a:avLst>
              <a:gd name="adj" fmla="val 53889"/>
            </a:avLst>
          </a:prstGeom>
          <a:solidFill>
            <a:srgbClr val="4A66AC"/>
          </a:solidFill>
          <a:ln w="9525"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1" i="0" u="none" strike="noStrike" cap="none">
                <a:solidFill>
                  <a:srgbClr val="BBDBFF"/>
                </a:solidFill>
                <a:latin typeface="Calibri"/>
                <a:ea typeface="Calibri"/>
                <a:cs typeface="Calibri"/>
                <a:sym typeface="Calibri"/>
              </a:rPr>
              <a:t>WIFI y BATTERY</a:t>
            </a:r>
            <a:endParaRPr sz="3200" b="1" i="0" u="none" strike="noStrike" cap="none">
              <a:solidFill>
                <a:srgbClr val="BBDBFF"/>
              </a:solidFill>
              <a:latin typeface="Calibri"/>
              <a:ea typeface="Calibri"/>
              <a:cs typeface="Calibri"/>
              <a:sym typeface="Calibri"/>
            </a:endParaRPr>
          </a:p>
        </p:txBody>
      </p:sp>
      <p:sp>
        <p:nvSpPr>
          <p:cNvPr id="526" name="Google Shape;526;p41"/>
          <p:cNvSpPr txBox="1"/>
          <p:nvPr/>
        </p:nvSpPr>
        <p:spPr>
          <a:xfrm>
            <a:off x="4879350" y="1798175"/>
            <a:ext cx="3746100" cy="487800"/>
          </a:xfrm>
          <a:prstGeom prst="rect">
            <a:avLst/>
          </a:prstGeom>
          <a:solidFill>
            <a:srgbClr val="FFFFFF"/>
          </a:solidFill>
          <a:ln>
            <a:noFill/>
          </a:ln>
        </p:spPr>
        <p:txBody>
          <a:bodyPr spcFirstLastPara="1" wrap="square" lIns="91425" tIns="91425" rIns="91425" bIns="91425" anchor="ctr" anchorCtr="0">
            <a:noAutofit/>
          </a:bodyPr>
          <a:lstStyle/>
          <a:p>
            <a:pPr marL="215671" marR="0" lvl="0" indent="-215671"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Calibri"/>
                <a:ea typeface="Calibri"/>
                <a:cs typeface="Calibri"/>
                <a:sym typeface="Calibri"/>
              </a:rPr>
              <a:t>La necesidad de hacer el trabajo que nos gusta.</a:t>
            </a:r>
            <a:endParaRPr sz="1400" b="0" i="0" u="none" strike="noStrike" cap="none">
              <a:solidFill>
                <a:srgbClr val="000000"/>
              </a:solidFill>
              <a:latin typeface="Arial"/>
              <a:ea typeface="Arial"/>
              <a:cs typeface="Arial"/>
              <a:sym typeface="Arial"/>
            </a:endParaRPr>
          </a:p>
          <a:p>
            <a:pPr marL="215671" marR="0" lvl="0" indent="-215671"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Calibri"/>
                <a:ea typeface="Calibri"/>
                <a:cs typeface="Calibri"/>
                <a:sym typeface="Calibri"/>
              </a:rPr>
              <a:t>Desarrollar al máximo nuestro potencial</a:t>
            </a:r>
            <a:endParaRPr sz="1400" b="1" i="0" u="none" strike="noStrike" cap="none">
              <a:solidFill>
                <a:srgbClr val="800000"/>
              </a:solidFill>
              <a:latin typeface="Calibri"/>
              <a:ea typeface="Calibri"/>
              <a:cs typeface="Calibri"/>
              <a:sym typeface="Calibri"/>
            </a:endParaRPr>
          </a:p>
        </p:txBody>
      </p:sp>
      <p:sp>
        <p:nvSpPr>
          <p:cNvPr id="527" name="Google Shape;527;p41"/>
          <p:cNvSpPr txBox="1"/>
          <p:nvPr/>
        </p:nvSpPr>
        <p:spPr>
          <a:xfrm>
            <a:off x="5808025" y="3557425"/>
            <a:ext cx="3169200" cy="365100"/>
          </a:xfrm>
          <a:prstGeom prst="rect">
            <a:avLst/>
          </a:prstGeom>
          <a:solidFill>
            <a:srgbClr val="FFFFFF"/>
          </a:solidFill>
          <a:ln>
            <a:noFill/>
          </a:ln>
        </p:spPr>
        <p:txBody>
          <a:bodyPr spcFirstLastPara="1" wrap="square" lIns="91425" tIns="91425" rIns="91425" bIns="91425" anchor="ctr" anchorCtr="0">
            <a:noAutofit/>
          </a:bodyPr>
          <a:lstStyle/>
          <a:p>
            <a:pPr marL="215671" marR="0" lvl="0" indent="-215671" algn="l" rtl="0">
              <a:lnSpc>
                <a:spcPct val="60000"/>
              </a:lnSpc>
              <a:spcBef>
                <a:spcPts val="944"/>
              </a:spcBef>
              <a:spcAft>
                <a:spcPts val="0"/>
              </a:spcAft>
              <a:buClr>
                <a:srgbClr val="000000"/>
              </a:buClr>
              <a:buSzPts val="1400"/>
              <a:buFont typeface="Arial"/>
              <a:buNone/>
            </a:pPr>
            <a:r>
              <a:rPr lang="es-ES" sz="1400" b="0" i="0" u="none" strike="noStrike" cap="none">
                <a:solidFill>
                  <a:srgbClr val="000000"/>
                </a:solidFill>
                <a:latin typeface="Calibri"/>
                <a:ea typeface="Calibri"/>
                <a:cs typeface="Calibri"/>
                <a:sym typeface="Calibri"/>
              </a:rPr>
              <a:t>La necesidad de afecto y de pertenencia a un grupo</a:t>
            </a:r>
            <a:endParaRPr sz="1400" b="0" i="0" u="none" strike="noStrike" cap="none">
              <a:solidFill>
                <a:srgbClr val="000000"/>
              </a:solidFill>
              <a:latin typeface="Arial"/>
              <a:ea typeface="Arial"/>
              <a:cs typeface="Arial"/>
              <a:sym typeface="Arial"/>
            </a:endParaRPr>
          </a:p>
        </p:txBody>
      </p:sp>
      <p:sp>
        <p:nvSpPr>
          <p:cNvPr id="528" name="Google Shape;528;p41"/>
          <p:cNvSpPr txBox="1"/>
          <p:nvPr/>
        </p:nvSpPr>
        <p:spPr>
          <a:xfrm>
            <a:off x="6672135" y="5642435"/>
            <a:ext cx="2447700" cy="428700"/>
          </a:xfrm>
          <a:prstGeom prst="rect">
            <a:avLst/>
          </a:prstGeom>
          <a:noFill/>
          <a:ln>
            <a:noFill/>
          </a:ln>
        </p:spPr>
        <p:txBody>
          <a:bodyPr spcFirstLastPara="1" wrap="square" lIns="91425" tIns="91425" rIns="91425" bIns="91425" anchor="ctr" anchorCtr="0">
            <a:noAutofit/>
          </a:bodyPr>
          <a:lstStyle/>
          <a:p>
            <a:pPr marL="215671" marR="0" lvl="0" indent="-215671" algn="ctr" rtl="0">
              <a:lnSpc>
                <a:spcPct val="100000"/>
              </a:lnSpc>
              <a:spcBef>
                <a:spcPts val="944"/>
              </a:spcBef>
              <a:spcAft>
                <a:spcPts val="0"/>
              </a:spcAft>
              <a:buClr>
                <a:srgbClr val="000000"/>
              </a:buClr>
              <a:buSzPts val="1400"/>
              <a:buFont typeface="Arial"/>
              <a:buNone/>
            </a:pPr>
            <a:r>
              <a:rPr lang="es-ES" sz="1400" b="0" i="0" u="none" strike="noStrike" cap="none">
                <a:solidFill>
                  <a:srgbClr val="000000"/>
                </a:solidFill>
                <a:latin typeface="Calibri"/>
                <a:ea typeface="Calibri"/>
                <a:cs typeface="Calibri"/>
                <a:sym typeface="Calibri"/>
              </a:rPr>
              <a:t>La necesidad de respirar, comer, beber, Descansar, dormir... </a:t>
            </a:r>
            <a:endParaRPr sz="1400" b="0" i="0" u="none" strike="noStrike" cap="none">
              <a:solidFill>
                <a:srgbClr val="000000"/>
              </a:solidFill>
              <a:latin typeface="Arial"/>
              <a:ea typeface="Arial"/>
              <a:cs typeface="Arial"/>
              <a:sym typeface="Arial"/>
            </a:endParaRPr>
          </a:p>
        </p:txBody>
      </p:sp>
      <p:sp>
        <p:nvSpPr>
          <p:cNvPr id="529" name="Google Shape;529;p41"/>
          <p:cNvSpPr txBox="1"/>
          <p:nvPr/>
        </p:nvSpPr>
        <p:spPr>
          <a:xfrm>
            <a:off x="-60125" y="1632125"/>
            <a:ext cx="2215800" cy="2500500"/>
          </a:xfrm>
          <a:prstGeom prst="rect">
            <a:avLst/>
          </a:prstGeom>
          <a:noFill/>
          <a:ln>
            <a:noFill/>
          </a:ln>
        </p:spPr>
        <p:txBody>
          <a:bodyPr spcFirstLastPara="1" wrap="square" lIns="91425" tIns="91425" rIns="91425" bIns="91425" anchor="ctr" anchorCtr="0">
            <a:noAutofit/>
          </a:bodyPr>
          <a:lstStyle/>
          <a:p>
            <a:pPr marL="215671" marR="0" lvl="0" indent="-215671" algn="l" rtl="0">
              <a:lnSpc>
                <a:spcPct val="115000"/>
              </a:lnSpc>
              <a:spcBef>
                <a:spcPts val="944"/>
              </a:spcBef>
              <a:spcAft>
                <a:spcPts val="0"/>
              </a:spcAft>
              <a:buClr>
                <a:srgbClr val="000000"/>
              </a:buClr>
              <a:buSzPts val="1400"/>
              <a:buFont typeface="Arial"/>
              <a:buNone/>
            </a:pPr>
            <a:r>
              <a:rPr lang="es-ES" sz="1400" b="0" i="0" u="none" strike="noStrike" cap="none">
                <a:solidFill>
                  <a:srgbClr val="000000"/>
                </a:solidFill>
                <a:latin typeface="Calibri"/>
                <a:ea typeface="Calibri"/>
                <a:cs typeface="Calibri"/>
                <a:sym typeface="Calibri"/>
              </a:rPr>
              <a:t>Son necesidades:</a:t>
            </a:r>
            <a:endParaRPr sz="1400" b="0" i="0" u="none" strike="noStrike" cap="none">
              <a:solidFill>
                <a:srgbClr val="000000"/>
              </a:solidFill>
              <a:latin typeface="Calibri"/>
              <a:ea typeface="Calibri"/>
              <a:cs typeface="Calibri"/>
              <a:sym typeface="Calibri"/>
            </a:endParaRPr>
          </a:p>
          <a:p>
            <a:pPr marL="457200" marR="0" lvl="0" indent="-317500" algn="l" rtl="0">
              <a:lnSpc>
                <a:spcPct val="115000"/>
              </a:lnSpc>
              <a:spcBef>
                <a:spcPts val="944"/>
              </a:spcBef>
              <a:spcAft>
                <a:spcPts val="0"/>
              </a:spcAft>
              <a:buClr>
                <a:srgbClr val="000000"/>
              </a:buClr>
              <a:buSzPts val="1400"/>
              <a:buFont typeface="Calibri"/>
              <a:buAutoNum type="arabicParenR"/>
            </a:pPr>
            <a:r>
              <a:rPr lang="es-ES" sz="1400" b="1" i="0" u="none" strike="noStrike" cap="none">
                <a:solidFill>
                  <a:srgbClr val="000000"/>
                </a:solidFill>
                <a:latin typeface="Calibri"/>
                <a:ea typeface="Calibri"/>
                <a:cs typeface="Calibri"/>
                <a:sym typeface="Calibri"/>
              </a:rPr>
              <a:t>Jerárquicas </a:t>
            </a:r>
            <a:r>
              <a:rPr lang="es-ES" sz="1200" b="0" i="0" u="none" strike="noStrike" cap="none">
                <a:solidFill>
                  <a:srgbClr val="000000"/>
                </a:solidFill>
                <a:latin typeface="Calibri"/>
                <a:ea typeface="Calibri"/>
                <a:cs typeface="Calibri"/>
                <a:sym typeface="Calibri"/>
              </a:rPr>
              <a:t>(distinto grado de importancia),</a:t>
            </a:r>
            <a:r>
              <a:rPr lang="es-E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a:p>
            <a:pPr marL="457200" marR="0" lvl="0" indent="-317500" algn="l" rtl="0">
              <a:lnSpc>
                <a:spcPct val="115000"/>
              </a:lnSpc>
              <a:spcBef>
                <a:spcPts val="0"/>
              </a:spcBef>
              <a:spcAft>
                <a:spcPts val="0"/>
              </a:spcAft>
              <a:buClr>
                <a:srgbClr val="000000"/>
              </a:buClr>
              <a:buSzPts val="1400"/>
              <a:buFont typeface="Calibri"/>
              <a:buAutoNum type="arabicParenR"/>
            </a:pPr>
            <a:r>
              <a:rPr lang="es-ES" sz="1400" b="1" i="0" u="none" strike="noStrike" cap="none">
                <a:solidFill>
                  <a:srgbClr val="000000"/>
                </a:solidFill>
                <a:latin typeface="Calibri"/>
                <a:ea typeface="Calibri"/>
                <a:cs typeface="Calibri"/>
                <a:sym typeface="Calibri"/>
              </a:rPr>
              <a:t>Constantes</a:t>
            </a:r>
            <a:r>
              <a:rPr lang="es-ES" sz="1400" b="0" i="0" u="none" strike="noStrike" cap="none">
                <a:solidFill>
                  <a:srgbClr val="000000"/>
                </a:solidFill>
                <a:latin typeface="Calibri"/>
                <a:ea typeface="Calibri"/>
                <a:cs typeface="Calibri"/>
                <a:sym typeface="Calibri"/>
              </a:rPr>
              <a:t> (al satisfacerse aparecen otras nuevas) y </a:t>
            </a:r>
            <a:endParaRPr sz="1400" b="0" i="0" u="none" strike="noStrike" cap="none">
              <a:solidFill>
                <a:srgbClr val="000000"/>
              </a:solidFill>
              <a:latin typeface="Calibri"/>
              <a:ea typeface="Calibri"/>
              <a:cs typeface="Calibri"/>
              <a:sym typeface="Calibri"/>
            </a:endParaRPr>
          </a:p>
          <a:p>
            <a:pPr marL="457200" marR="0" lvl="0" indent="-317500" algn="l" rtl="0">
              <a:lnSpc>
                <a:spcPct val="115000"/>
              </a:lnSpc>
              <a:spcBef>
                <a:spcPts val="0"/>
              </a:spcBef>
              <a:spcAft>
                <a:spcPts val="0"/>
              </a:spcAft>
              <a:buClr>
                <a:srgbClr val="000000"/>
              </a:buClr>
              <a:buSzPts val="1400"/>
              <a:buFont typeface="Calibri"/>
              <a:buAutoNum type="arabicParenR"/>
            </a:pPr>
            <a:r>
              <a:rPr lang="es-ES" sz="1400" b="1" i="0" u="none" strike="noStrike" cap="none">
                <a:solidFill>
                  <a:srgbClr val="000000"/>
                </a:solidFill>
                <a:latin typeface="Calibri"/>
                <a:ea typeface="Calibri"/>
                <a:cs typeface="Calibri"/>
                <a:sym typeface="Calibri"/>
              </a:rPr>
              <a:t>Sucesivas</a:t>
            </a:r>
            <a:r>
              <a:rPr lang="es-ES" sz="1400" b="0" i="0" u="none" strike="noStrike" cap="none">
                <a:solidFill>
                  <a:srgbClr val="000000"/>
                </a:solidFill>
                <a:latin typeface="Calibri"/>
                <a:ea typeface="Calibri"/>
                <a:cs typeface="Calibri"/>
                <a:sym typeface="Calibri"/>
              </a:rPr>
              <a:t> (las secundarias aparecen cuando las primeras están cubiertas).</a:t>
            </a:r>
            <a:endParaRPr sz="1400" b="0" i="0" u="none" strike="noStrike" cap="none">
              <a:solidFill>
                <a:srgbClr val="000000"/>
              </a:solidFill>
              <a:latin typeface="Calibri"/>
              <a:ea typeface="Calibri"/>
              <a:cs typeface="Calibri"/>
              <a:sym typeface="Calibri"/>
            </a:endParaRPr>
          </a:p>
        </p:txBody>
      </p:sp>
      <p:sp>
        <p:nvSpPr>
          <p:cNvPr id="530" name="Google Shape;530;p41"/>
          <p:cNvSpPr/>
          <p:nvPr/>
        </p:nvSpPr>
        <p:spPr>
          <a:xfrm rot="1975065">
            <a:off x="2580726" y="1265012"/>
            <a:ext cx="203704" cy="2244469"/>
          </a:xfrm>
          <a:prstGeom prst="leftBrace">
            <a:avLst>
              <a:gd name="adj1" fmla="val 8333"/>
              <a:gd name="adj2" fmla="val 50000"/>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9900"/>
              </a:solidFill>
              <a:latin typeface="Arial"/>
              <a:ea typeface="Arial"/>
              <a:cs typeface="Arial"/>
              <a:sym typeface="Arial"/>
            </a:endParaRPr>
          </a:p>
        </p:txBody>
      </p:sp>
      <p:sp>
        <p:nvSpPr>
          <p:cNvPr id="531" name="Google Shape;531;p41"/>
          <p:cNvSpPr txBox="1"/>
          <p:nvPr/>
        </p:nvSpPr>
        <p:spPr>
          <a:xfrm rot="1796923">
            <a:off x="-101669" y="4285314"/>
            <a:ext cx="1548000" cy="428852"/>
          </a:xfrm>
          <a:prstGeom prst="rect">
            <a:avLst/>
          </a:prstGeom>
          <a:noFill/>
          <a:ln>
            <a:noFill/>
          </a:ln>
        </p:spPr>
        <p:txBody>
          <a:bodyPr spcFirstLastPara="1" wrap="square" lIns="91425" tIns="91425" rIns="91425" bIns="91425" anchor="ctr" anchorCtr="0">
            <a:noAutofit/>
          </a:bodyPr>
          <a:lstStyle/>
          <a:p>
            <a:pPr marL="0" marR="0" lvl="0" indent="0" algn="r" rtl="0">
              <a:lnSpc>
                <a:spcPct val="60000"/>
              </a:lnSpc>
              <a:spcBef>
                <a:spcPts val="944"/>
              </a:spcBef>
              <a:spcAft>
                <a:spcPts val="0"/>
              </a:spcAft>
              <a:buClr>
                <a:srgbClr val="000000"/>
              </a:buClr>
              <a:buSzPts val="1400"/>
              <a:buFont typeface="Arial"/>
              <a:buNone/>
            </a:pPr>
            <a:r>
              <a:rPr lang="es-ES" sz="1400" b="1" i="0" u="none" strike="noStrike" cap="none">
                <a:solidFill>
                  <a:srgbClr val="242852"/>
                </a:solidFill>
                <a:latin typeface="Calibri"/>
                <a:ea typeface="Calibri"/>
                <a:cs typeface="Calibri"/>
                <a:sym typeface="Calibri"/>
              </a:rPr>
              <a:t>Nivel Inferior</a:t>
            </a:r>
            <a:endParaRPr sz="1400" b="1" i="0" u="none" strike="noStrike" cap="none">
              <a:solidFill>
                <a:srgbClr val="242852"/>
              </a:solidFill>
              <a:latin typeface="Arial"/>
              <a:ea typeface="Arial"/>
              <a:cs typeface="Arial"/>
              <a:sym typeface="Arial"/>
            </a:endParaRPr>
          </a:p>
        </p:txBody>
      </p:sp>
      <p:sp>
        <p:nvSpPr>
          <p:cNvPr id="532" name="Google Shape;532;p41"/>
          <p:cNvSpPr/>
          <p:nvPr/>
        </p:nvSpPr>
        <p:spPr>
          <a:xfrm rot="1797886">
            <a:off x="1296869" y="4053601"/>
            <a:ext cx="203617" cy="1574086"/>
          </a:xfrm>
          <a:prstGeom prst="leftBrace">
            <a:avLst>
              <a:gd name="adj1" fmla="val 8333"/>
              <a:gd name="adj2" fmla="val 50000"/>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1"/>
          <p:cNvSpPr txBox="1"/>
          <p:nvPr/>
        </p:nvSpPr>
        <p:spPr>
          <a:xfrm rot="1978164">
            <a:off x="1325268" y="1583783"/>
            <a:ext cx="1547986" cy="428789"/>
          </a:xfrm>
          <a:prstGeom prst="rect">
            <a:avLst/>
          </a:prstGeom>
          <a:noFill/>
          <a:ln>
            <a:noFill/>
          </a:ln>
        </p:spPr>
        <p:txBody>
          <a:bodyPr spcFirstLastPara="1" wrap="square" lIns="91425" tIns="91425" rIns="91425" bIns="91425" anchor="ctr" anchorCtr="0">
            <a:noAutofit/>
          </a:bodyPr>
          <a:lstStyle/>
          <a:p>
            <a:pPr marL="0" marR="0" lvl="0" indent="0" algn="r" rtl="0">
              <a:lnSpc>
                <a:spcPct val="60000"/>
              </a:lnSpc>
              <a:spcBef>
                <a:spcPts val="944"/>
              </a:spcBef>
              <a:spcAft>
                <a:spcPts val="0"/>
              </a:spcAft>
              <a:buClr>
                <a:srgbClr val="000000"/>
              </a:buClr>
              <a:buSzPts val="1400"/>
              <a:buFont typeface="Arial"/>
              <a:buNone/>
            </a:pPr>
            <a:r>
              <a:rPr lang="es-ES" sz="1400" b="1" i="0" u="none" strike="noStrike" cap="none">
                <a:solidFill>
                  <a:srgbClr val="FF9900"/>
                </a:solidFill>
                <a:latin typeface="Calibri"/>
                <a:ea typeface="Calibri"/>
                <a:cs typeface="Calibri"/>
                <a:sym typeface="Calibri"/>
              </a:rPr>
              <a:t>Nivel Superior</a:t>
            </a:r>
            <a:endParaRPr sz="1400" b="1" i="0" u="none" strike="noStrike" cap="none">
              <a:solidFill>
                <a:srgbClr val="FF99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9"/>
                                        </p:tgtEl>
                                        <p:attrNameLst>
                                          <p:attrName>style.visibility</p:attrName>
                                        </p:attrNameLst>
                                      </p:cBhvr>
                                      <p:to>
                                        <p:strVal val="visible"/>
                                      </p:to>
                                    </p:set>
                                    <p:animEffect transition="in" filter="fade">
                                      <p:cBhvr>
                                        <p:cTn id="7" dur="1000"/>
                                        <p:tgtEl>
                                          <p:spTgt spid="5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5"/>
                                        </p:tgtEl>
                                        <p:attrNameLst>
                                          <p:attrName>style.visibility</p:attrName>
                                        </p:attrNameLst>
                                      </p:cBhvr>
                                      <p:to>
                                        <p:strVal val="visible"/>
                                      </p:to>
                                    </p:set>
                                    <p:animEffect transition="in" filter="fade">
                                      <p:cBhvr>
                                        <p:cTn id="12"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4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28</a:t>
            </a:fld>
            <a:endParaRPr sz="900" b="0" i="0" u="none" strike="noStrike" cap="none">
              <a:solidFill>
                <a:srgbClr val="888888"/>
              </a:solidFill>
              <a:latin typeface="Arial"/>
              <a:ea typeface="Arial"/>
              <a:cs typeface="Arial"/>
              <a:sym typeface="Arial"/>
            </a:endParaRPr>
          </a:p>
        </p:txBody>
      </p:sp>
      <p:pic>
        <p:nvPicPr>
          <p:cNvPr id="539" name="Google Shape;539;p42" descr="Imagen relacionada"/>
          <p:cNvPicPr preferRelativeResize="0"/>
          <p:nvPr/>
        </p:nvPicPr>
        <p:blipFill rotWithShape="1">
          <a:blip r:embed="rId3">
            <a:alphaModFix/>
          </a:blip>
          <a:srcRect/>
          <a:stretch/>
        </p:blipFill>
        <p:spPr>
          <a:xfrm>
            <a:off x="7776278" y="1"/>
            <a:ext cx="1367725" cy="1489650"/>
          </a:xfrm>
          <a:prstGeom prst="rect">
            <a:avLst/>
          </a:prstGeom>
          <a:noFill/>
          <a:ln>
            <a:noFill/>
          </a:ln>
          <a:effectLst>
            <a:outerShdw blurRad="292100" dist="139700" dir="2700000" algn="tl" rotWithShape="0">
              <a:srgbClr val="333333">
                <a:alpha val="64313"/>
              </a:srgbClr>
            </a:outerShdw>
          </a:effectLst>
        </p:spPr>
      </p:pic>
      <p:sp>
        <p:nvSpPr>
          <p:cNvPr id="540" name="Google Shape;540;p42"/>
          <p:cNvSpPr txBox="1"/>
          <p:nvPr/>
        </p:nvSpPr>
        <p:spPr>
          <a:xfrm>
            <a:off x="1592450" y="38100"/>
            <a:ext cx="6684900" cy="676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CC0066"/>
              </a:buClr>
              <a:buSzPts val="2400"/>
              <a:buFont typeface="Calibri"/>
              <a:buNone/>
            </a:pPr>
            <a:r>
              <a:rPr lang="es-ES" sz="2400" b="1" i="0" u="none" strike="noStrike" cap="small">
                <a:solidFill>
                  <a:srgbClr val="FFFFFF"/>
                </a:solidFill>
                <a:latin typeface="Arial"/>
                <a:ea typeface="Arial"/>
                <a:cs typeface="Arial"/>
                <a:sym typeface="Arial"/>
              </a:rPr>
              <a:t>ii- Factores de Motivación Herzberg</a:t>
            </a:r>
            <a:endParaRPr sz="2400" b="1" i="0" u="none" strike="noStrike" cap="small">
              <a:solidFill>
                <a:srgbClr val="FFFFFF"/>
              </a:solidFill>
              <a:latin typeface="Arial"/>
              <a:ea typeface="Arial"/>
              <a:cs typeface="Arial"/>
              <a:sym typeface="Arial"/>
            </a:endParaRPr>
          </a:p>
        </p:txBody>
      </p:sp>
      <p:sp>
        <p:nvSpPr>
          <p:cNvPr id="541" name="Google Shape;541;p42"/>
          <p:cNvSpPr txBox="1"/>
          <p:nvPr/>
        </p:nvSpPr>
        <p:spPr>
          <a:xfrm>
            <a:off x="516450" y="828725"/>
            <a:ext cx="6978000" cy="264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Herzberg busca con su teoría dar respuesta sobre </a:t>
            </a:r>
            <a:r>
              <a:rPr lang="es-ES" sz="1400" b="1" i="0" u="none" strike="noStrike" cap="none">
                <a:solidFill>
                  <a:srgbClr val="000000"/>
                </a:solidFill>
                <a:latin typeface="Arial"/>
                <a:ea typeface="Arial"/>
                <a:cs typeface="Arial"/>
                <a:sym typeface="Arial"/>
              </a:rPr>
              <a:t>qué motiva a las personas </a:t>
            </a:r>
            <a:r>
              <a:rPr lang="es-ES" sz="1400" b="0" i="0" u="none" strike="noStrike" cap="none">
                <a:solidFill>
                  <a:srgbClr val="000000"/>
                </a:solidFill>
                <a:latin typeface="Arial"/>
                <a:ea typeface="Arial"/>
                <a:cs typeface="Arial"/>
                <a:sym typeface="Arial"/>
              </a:rPr>
              <a:t>(Teoría Motivacional de Contenido) desde el punto de vista de los factores que generan motivación (satisfacción) y los que previenen la insatisfacción.</a:t>
            </a:r>
            <a:endParaRPr sz="1400" b="0" i="0" u="none" strike="noStrike" cap="none">
              <a:solidFill>
                <a:srgbClr val="000000"/>
              </a:solidFill>
              <a:latin typeface="Arial"/>
              <a:ea typeface="Arial"/>
              <a:cs typeface="Arial"/>
              <a:sym typeface="Arial"/>
            </a:endParaRPr>
          </a:p>
        </p:txBody>
      </p:sp>
      <p:graphicFrame>
        <p:nvGraphicFramePr>
          <p:cNvPr id="542" name="Google Shape;542;p42"/>
          <p:cNvGraphicFramePr/>
          <p:nvPr/>
        </p:nvGraphicFramePr>
        <p:xfrm>
          <a:off x="820400" y="1758138"/>
          <a:ext cx="7641350" cy="4404400"/>
        </p:xfrm>
        <a:graphic>
          <a:graphicData uri="http://schemas.openxmlformats.org/drawingml/2006/table">
            <a:tbl>
              <a:tblPr>
                <a:noFill/>
                <a:tableStyleId>{5ECC2636-D1AD-4EE6-90D8-F0FF749F9A04}</a:tableStyleId>
              </a:tblPr>
              <a:tblGrid>
                <a:gridCol w="3820675">
                  <a:extLst>
                    <a:ext uri="{9D8B030D-6E8A-4147-A177-3AD203B41FA5}">
                      <a16:colId xmlns:a16="http://schemas.microsoft.com/office/drawing/2014/main" val="20000"/>
                    </a:ext>
                  </a:extLst>
                </a:gridCol>
                <a:gridCol w="3820675">
                  <a:extLst>
                    <a:ext uri="{9D8B030D-6E8A-4147-A177-3AD203B41FA5}">
                      <a16:colId xmlns:a16="http://schemas.microsoft.com/office/drawing/2014/main" val="20001"/>
                    </a:ext>
                  </a:extLst>
                </a:gridCol>
              </a:tblGrid>
              <a:tr h="381000">
                <a:tc>
                  <a:txBody>
                    <a:bodyPr/>
                    <a:lstStyle/>
                    <a:p>
                      <a:pPr marL="0" marR="0" lvl="0" indent="0" algn="ctr" rtl="0">
                        <a:lnSpc>
                          <a:spcPct val="100000"/>
                        </a:lnSpc>
                        <a:spcBef>
                          <a:spcPts val="0"/>
                        </a:spcBef>
                        <a:spcAft>
                          <a:spcPts val="0"/>
                        </a:spcAft>
                        <a:buClr>
                          <a:schemeClr val="dk1"/>
                        </a:buClr>
                        <a:buSzPts val="1600"/>
                        <a:buFont typeface="Calibri"/>
                        <a:buNone/>
                      </a:pPr>
                      <a:r>
                        <a:rPr lang="es-ES" sz="1400" u="none" strike="noStrike" cap="none"/>
                        <a:t>Insatisfacción ________ No insatisfacción</a:t>
                      </a:r>
                      <a:endParaRPr sz="1400" b="1"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9D9D9"/>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s-ES" sz="1400" u="none" strike="noStrike" cap="none"/>
                        <a:t>No satisfacción ________ Satisfacción</a:t>
                      </a:r>
                      <a:endParaRPr sz="1400" b="1"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chemeClr val="dk1"/>
                        </a:buClr>
                        <a:buSzPts val="1600"/>
                        <a:buFont typeface="Calibri"/>
                        <a:buNone/>
                      </a:pPr>
                      <a:r>
                        <a:rPr lang="es-ES" sz="1600" u="none" strike="noStrike" cap="none"/>
                        <a:t>Factores Productores de</a:t>
                      </a:r>
                      <a:endParaRPr sz="1400" u="none" strike="noStrike" cap="none"/>
                    </a:p>
                    <a:p>
                      <a:pPr marL="0" marR="0" lvl="0" indent="0" algn="ctr" rtl="0">
                        <a:lnSpc>
                          <a:spcPct val="100000"/>
                        </a:lnSpc>
                        <a:spcBef>
                          <a:spcPts val="0"/>
                        </a:spcBef>
                        <a:spcAft>
                          <a:spcPts val="0"/>
                        </a:spcAft>
                        <a:buClr>
                          <a:schemeClr val="dk1"/>
                        </a:buClr>
                        <a:buSzPts val="1600"/>
                        <a:buFont typeface="Calibri"/>
                        <a:buNone/>
                      </a:pPr>
                      <a:r>
                        <a:rPr lang="es-ES" sz="1600" u="none" strike="noStrike" cap="none"/>
                        <a:t>Insatisfacción</a:t>
                      </a:r>
                      <a:endParaRPr sz="1400" u="none" strike="noStrike" cap="none"/>
                    </a:p>
                    <a:p>
                      <a:pPr marL="0" marR="0" lvl="0" indent="0" algn="ctr" rtl="0">
                        <a:lnSpc>
                          <a:spcPct val="100000"/>
                        </a:lnSpc>
                        <a:spcBef>
                          <a:spcPts val="0"/>
                        </a:spcBef>
                        <a:spcAft>
                          <a:spcPts val="0"/>
                        </a:spcAft>
                        <a:buClr>
                          <a:schemeClr val="dk1"/>
                        </a:buClr>
                        <a:buSzPts val="1600"/>
                        <a:buFont typeface="Calibri"/>
                        <a:buNone/>
                      </a:pPr>
                      <a:r>
                        <a:rPr lang="es-ES" sz="1600" u="none" strike="noStrike" cap="none"/>
                        <a:t>Factores </a:t>
                      </a:r>
                      <a:r>
                        <a:rPr lang="es-ES" sz="1600" b="1" u="none" strike="noStrike" cap="none"/>
                        <a:t>HIGIÉNICOS</a:t>
                      </a:r>
                      <a:endParaRPr sz="1600" b="1"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chemeClr val="dk1"/>
                        </a:buClr>
                        <a:buSzPts val="1600"/>
                        <a:buFont typeface="Calibri"/>
                        <a:buNone/>
                      </a:pPr>
                      <a:r>
                        <a:rPr lang="es-ES" sz="1600" u="none" strike="noStrike" cap="none"/>
                        <a:t>Factores Productores de</a:t>
                      </a:r>
                      <a:endParaRPr sz="1400" u="none" strike="noStrike" cap="none"/>
                    </a:p>
                    <a:p>
                      <a:pPr marL="0" marR="0" lvl="0" indent="0" algn="ctr" rtl="0">
                        <a:lnSpc>
                          <a:spcPct val="100000"/>
                        </a:lnSpc>
                        <a:spcBef>
                          <a:spcPts val="0"/>
                        </a:spcBef>
                        <a:spcAft>
                          <a:spcPts val="0"/>
                        </a:spcAft>
                        <a:buClr>
                          <a:schemeClr val="dk1"/>
                        </a:buClr>
                        <a:buSzPts val="1600"/>
                        <a:buFont typeface="Calibri"/>
                        <a:buNone/>
                      </a:pPr>
                      <a:r>
                        <a:rPr lang="es-ES" sz="1600" u="none" strike="noStrike" cap="none"/>
                        <a:t>Satisfacción</a:t>
                      </a:r>
                      <a:endParaRPr sz="1400" u="none" strike="noStrike" cap="none"/>
                    </a:p>
                    <a:p>
                      <a:pPr marL="0" marR="0" lvl="0" indent="0" algn="ctr" rtl="0">
                        <a:lnSpc>
                          <a:spcPct val="100000"/>
                        </a:lnSpc>
                        <a:spcBef>
                          <a:spcPts val="0"/>
                        </a:spcBef>
                        <a:spcAft>
                          <a:spcPts val="0"/>
                        </a:spcAft>
                        <a:buClr>
                          <a:schemeClr val="dk1"/>
                        </a:buClr>
                        <a:buSzPts val="1600"/>
                        <a:buFont typeface="Calibri"/>
                        <a:buNone/>
                      </a:pPr>
                      <a:r>
                        <a:rPr lang="es-ES" sz="1600" u="none" strike="noStrike" cap="none"/>
                        <a:t>Factores </a:t>
                      </a:r>
                      <a:r>
                        <a:rPr lang="es-ES" sz="1600" b="1" u="none" strike="noStrike" cap="none"/>
                        <a:t>MOTIVADORES</a:t>
                      </a:r>
                      <a:endParaRPr sz="1600" b="1"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C00000"/>
                        </a:buClr>
                        <a:buSzPts val="1600"/>
                        <a:buFont typeface="Calibri"/>
                        <a:buNone/>
                      </a:pPr>
                      <a:r>
                        <a:rPr lang="es-ES" sz="1600" u="none" strike="noStrike" cap="none">
                          <a:solidFill>
                            <a:srgbClr val="C00000"/>
                          </a:solidFill>
                        </a:rPr>
                        <a:t>Dimensiones del</a:t>
                      </a:r>
                      <a:endParaRPr sz="1400" u="none" strike="noStrike" cap="none"/>
                    </a:p>
                    <a:p>
                      <a:pPr marL="0" marR="0" lvl="0" indent="0" algn="ctr" rtl="0">
                        <a:lnSpc>
                          <a:spcPct val="100000"/>
                        </a:lnSpc>
                        <a:spcBef>
                          <a:spcPts val="0"/>
                        </a:spcBef>
                        <a:spcAft>
                          <a:spcPts val="0"/>
                        </a:spcAft>
                        <a:buClr>
                          <a:srgbClr val="C00000"/>
                        </a:buClr>
                        <a:buSzPts val="1600"/>
                        <a:buFont typeface="Calibri"/>
                        <a:buNone/>
                      </a:pPr>
                      <a:r>
                        <a:rPr lang="es-ES" sz="1600" u="none" strike="noStrike" cap="none">
                          <a:solidFill>
                            <a:srgbClr val="C00000"/>
                          </a:solidFill>
                        </a:rPr>
                        <a:t>CONTEXTO</a:t>
                      </a:r>
                      <a:endParaRPr sz="1600" b="1" i="0" u="none" strike="noStrike" cap="none">
                        <a:solidFill>
                          <a:srgbClr val="C00000"/>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tc>
                  <a:txBody>
                    <a:bodyPr/>
                    <a:lstStyle/>
                    <a:p>
                      <a:pPr marL="0" marR="0" lvl="0" indent="0" algn="ctr" rtl="0">
                        <a:lnSpc>
                          <a:spcPct val="100000"/>
                        </a:lnSpc>
                        <a:spcBef>
                          <a:spcPts val="0"/>
                        </a:spcBef>
                        <a:spcAft>
                          <a:spcPts val="0"/>
                        </a:spcAft>
                        <a:buClr>
                          <a:srgbClr val="0070C0"/>
                        </a:buClr>
                        <a:buSzPts val="1600"/>
                        <a:buFont typeface="Calibri"/>
                        <a:buNone/>
                      </a:pPr>
                      <a:r>
                        <a:rPr lang="es-ES" sz="1600" u="none" strike="noStrike" cap="none">
                          <a:solidFill>
                            <a:srgbClr val="0070C0"/>
                          </a:solidFill>
                        </a:rPr>
                        <a:t>Dimensiones del</a:t>
                      </a:r>
                      <a:endParaRPr sz="1400" u="none" strike="noStrike" cap="none"/>
                    </a:p>
                    <a:p>
                      <a:pPr marL="0" marR="0" lvl="0" indent="0" algn="ctr" rtl="0">
                        <a:lnSpc>
                          <a:spcPct val="100000"/>
                        </a:lnSpc>
                        <a:spcBef>
                          <a:spcPts val="0"/>
                        </a:spcBef>
                        <a:spcAft>
                          <a:spcPts val="0"/>
                        </a:spcAft>
                        <a:buClr>
                          <a:srgbClr val="0070C0"/>
                        </a:buClr>
                        <a:buSzPts val="1600"/>
                        <a:buFont typeface="Calibri"/>
                        <a:buNone/>
                      </a:pPr>
                      <a:r>
                        <a:rPr lang="es-ES" sz="1600" u="none" strike="noStrike" cap="none">
                          <a:solidFill>
                            <a:srgbClr val="0070C0"/>
                          </a:solidFill>
                        </a:rPr>
                        <a:t>CONTENIDO</a:t>
                      </a:r>
                      <a:endParaRPr sz="1600" b="1" i="0" u="none" strike="noStrike" cap="none">
                        <a:solidFill>
                          <a:srgbClr val="0070C0"/>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Normas y procedimientos</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Estilo de Supervisión</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Relación con el superior</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Condiciones de trabajo.</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Relaciones con los compañeros</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Estatus</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Seguridad</a:t>
                      </a:r>
                      <a:endParaRPr sz="1600" b="0"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tc>
                  <a:txBody>
                    <a:bodyPr/>
                    <a:lstStyle/>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Logro personal</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Reconocimiento del logro</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Trabajo en sí mismo</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Responsabilidad</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Autonomía</a:t>
                      </a:r>
                      <a:endParaRPr sz="1400" u="none" strike="noStrike" cap="none"/>
                    </a:p>
                    <a:p>
                      <a:pPr marL="0" marR="0" lvl="0" indent="0" algn="l" rtl="0">
                        <a:lnSpc>
                          <a:spcPct val="100000"/>
                        </a:lnSpc>
                        <a:spcBef>
                          <a:spcPts val="0"/>
                        </a:spcBef>
                        <a:spcAft>
                          <a:spcPts val="0"/>
                        </a:spcAft>
                        <a:buClr>
                          <a:schemeClr val="dk1"/>
                        </a:buClr>
                        <a:buSzPts val="1600"/>
                        <a:buFont typeface="Calibri"/>
                        <a:buChar char="•"/>
                      </a:pPr>
                      <a:r>
                        <a:rPr lang="es-ES" sz="1600" u="none" strike="noStrike" cap="none"/>
                        <a:t> Progreso y desarrollo personal</a:t>
                      </a:r>
                      <a:endParaRPr sz="1600" b="0"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chemeClr val="dk1"/>
                        </a:buClr>
                        <a:buSzPts val="1600"/>
                        <a:buFont typeface="Calibri"/>
                        <a:buNone/>
                      </a:pPr>
                      <a:r>
                        <a:rPr lang="es-ES" sz="1600" u="none" strike="noStrike" cap="none"/>
                        <a:t>Su presencia </a:t>
                      </a:r>
                      <a:r>
                        <a:rPr lang="es-ES" sz="1600" b="1" u="none" strike="noStrike" cap="none"/>
                        <a:t>no produce satisfacción </a:t>
                      </a:r>
                      <a:r>
                        <a:rPr lang="es-ES" sz="1600" u="none" strike="noStrike" cap="none"/>
                        <a:t>con el trabajo, sino que evita el descontento.</a:t>
                      </a:r>
                      <a:endParaRPr sz="1600" b="0" i="0" u="none" strike="noStrike" cap="none">
                        <a:solidFill>
                          <a:schemeClr val="lt2"/>
                        </a:solidFill>
                        <a:latin typeface="Arial"/>
                        <a:ea typeface="Arial"/>
                        <a:cs typeface="Arial"/>
                        <a:sym typeface="Arial"/>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tc>
                  <a:txBody>
                    <a:bodyPr/>
                    <a:lstStyle/>
                    <a:p>
                      <a:pPr marL="0" marR="0" lvl="0" indent="0" algn="l" rtl="0">
                        <a:lnSpc>
                          <a:spcPct val="100000"/>
                        </a:lnSpc>
                        <a:spcBef>
                          <a:spcPts val="0"/>
                        </a:spcBef>
                        <a:spcAft>
                          <a:spcPts val="0"/>
                        </a:spcAft>
                        <a:buClr>
                          <a:schemeClr val="dk1"/>
                        </a:buClr>
                        <a:buSzPts val="1600"/>
                        <a:buFont typeface="Calibri"/>
                        <a:buNone/>
                      </a:pPr>
                      <a:r>
                        <a:rPr lang="es-ES" sz="1600" u="none" strike="noStrike" cap="none"/>
                        <a:t>Su presencia </a:t>
                      </a:r>
                      <a:r>
                        <a:rPr lang="es-ES" sz="1600" b="1" u="none" strike="noStrike" cap="none"/>
                        <a:t>produce Satisfacción</a:t>
                      </a:r>
                      <a:r>
                        <a:rPr lang="es-ES" sz="1600" u="none" strike="noStrike" cap="none"/>
                        <a:t>, su </a:t>
                      </a:r>
                      <a:r>
                        <a:rPr lang="es-ES" sz="1600" i="1" u="none" strike="noStrike" cap="none"/>
                        <a:t>ausencia</a:t>
                      </a:r>
                      <a:r>
                        <a:rPr lang="es-ES" sz="1600" u="none" strike="noStrike" cap="none"/>
                        <a:t> </a:t>
                      </a:r>
                      <a:r>
                        <a:rPr lang="es-ES" sz="1600" b="1" u="none" strike="noStrike" cap="none">
                          <a:solidFill>
                            <a:schemeClr val="dk1"/>
                          </a:solidFill>
                        </a:rPr>
                        <a:t>no produce</a:t>
                      </a:r>
                      <a:r>
                        <a:rPr lang="es-ES" sz="1600" u="none" strike="noStrike" cap="none">
                          <a:solidFill>
                            <a:schemeClr val="dk1"/>
                          </a:solidFill>
                        </a:rPr>
                        <a:t> </a:t>
                      </a:r>
                      <a:r>
                        <a:rPr lang="es-ES" sz="1600" b="1" u="none" strike="noStrike" cap="none">
                          <a:solidFill>
                            <a:schemeClr val="dk1"/>
                          </a:solidFill>
                        </a:rPr>
                        <a:t>Insatisfacción produce No satisfacción.</a:t>
                      </a:r>
                      <a:endParaRPr sz="1600" b="1" u="none" strike="noStrike" cap="none"/>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CFE2F3"/>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pic>
        <p:nvPicPr>
          <p:cNvPr id="548" name="Google Shape;548;p43"/>
          <p:cNvPicPr preferRelativeResize="0"/>
          <p:nvPr/>
        </p:nvPicPr>
        <p:blipFill rotWithShape="1">
          <a:blip r:embed="rId3">
            <a:alphaModFix/>
          </a:blip>
          <a:srcRect t="11378"/>
          <a:stretch/>
        </p:blipFill>
        <p:spPr>
          <a:xfrm>
            <a:off x="-2" y="618625"/>
            <a:ext cx="9144001" cy="5864237"/>
          </a:xfrm>
          <a:prstGeom prst="rect">
            <a:avLst/>
          </a:prstGeom>
          <a:noFill/>
          <a:ln>
            <a:noFill/>
          </a:ln>
        </p:spPr>
      </p:pic>
      <p:sp>
        <p:nvSpPr>
          <p:cNvPr id="549" name="Google Shape;549;p43"/>
          <p:cNvSpPr txBox="1"/>
          <p:nvPr/>
        </p:nvSpPr>
        <p:spPr>
          <a:xfrm>
            <a:off x="1013431" y="154535"/>
            <a:ext cx="7990545" cy="66924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2800"/>
              <a:buFont typeface="Arial"/>
              <a:buNone/>
            </a:pPr>
            <a:r>
              <a:rPr lang="es-ES" sz="2800" b="1" i="0" u="none" strike="noStrike" cap="none">
                <a:solidFill>
                  <a:schemeClr val="lt1"/>
                </a:solidFill>
                <a:latin typeface="Calibri"/>
                <a:ea typeface="Calibri"/>
                <a:cs typeface="Calibri"/>
                <a:sym typeface="Calibri"/>
              </a:rPr>
              <a:t>5-Comunicación Interpersonal y en las empresas</a:t>
            </a:r>
            <a:endParaRPr sz="2800" b="1"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7"/>
          <p:cNvPicPr preferRelativeResize="0"/>
          <p:nvPr/>
        </p:nvPicPr>
        <p:blipFill rotWithShape="1">
          <a:blip r:embed="rId3">
            <a:alphaModFix/>
          </a:blip>
          <a:srcRect l="2392" t="14779" r="-2983" b="8933"/>
          <a:stretch/>
        </p:blipFill>
        <p:spPr>
          <a:xfrm>
            <a:off x="1934307" y="1552816"/>
            <a:ext cx="6049108" cy="4803535"/>
          </a:xfrm>
          <a:prstGeom prst="trapezoid">
            <a:avLst>
              <a:gd name="adj" fmla="val 14692"/>
            </a:avLst>
          </a:prstGeom>
          <a:noFill/>
          <a:ln>
            <a:noFill/>
          </a:ln>
        </p:spPr>
      </p:pic>
      <p:sp>
        <p:nvSpPr>
          <p:cNvPr id="131" name="Google Shape;131;p1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a:t>
            </a:fld>
            <a:endParaRPr sz="900" b="0" i="0" u="none" strike="noStrike" cap="none">
              <a:solidFill>
                <a:srgbClr val="888888"/>
              </a:solidFill>
              <a:latin typeface="Arial"/>
              <a:ea typeface="Arial"/>
              <a:cs typeface="Arial"/>
              <a:sym typeface="Arial"/>
            </a:endParaRPr>
          </a:p>
        </p:txBody>
      </p:sp>
      <p:sp>
        <p:nvSpPr>
          <p:cNvPr id="132" name="Google Shape;132;p17"/>
          <p:cNvSpPr txBox="1"/>
          <p:nvPr/>
        </p:nvSpPr>
        <p:spPr>
          <a:xfrm>
            <a:off x="266435" y="529417"/>
            <a:ext cx="900900" cy="222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600"/>
              <a:buFont typeface="Arial"/>
              <a:buNone/>
            </a:pPr>
            <a:r>
              <a:rPr lang="es-ES" sz="16600" b="0" i="0" u="none" strike="noStrike" cap="none">
                <a:solidFill>
                  <a:schemeClr val="accent2"/>
                </a:solidFill>
                <a:latin typeface="Anton"/>
                <a:ea typeface="Anton"/>
                <a:cs typeface="Anton"/>
                <a:sym typeface="Anton"/>
              </a:rPr>
              <a:t>A</a:t>
            </a:r>
            <a:endParaRPr sz="1400" b="0" i="0" u="none" strike="noStrike" cap="none">
              <a:solidFill>
                <a:schemeClr val="accent2"/>
              </a:solidFill>
              <a:latin typeface="Arial"/>
              <a:ea typeface="Arial"/>
              <a:cs typeface="Arial"/>
              <a:sym typeface="Arial"/>
            </a:endParaRPr>
          </a:p>
        </p:txBody>
      </p:sp>
      <p:sp>
        <p:nvSpPr>
          <p:cNvPr id="133" name="Google Shape;133;p17"/>
          <p:cNvSpPr txBox="1"/>
          <p:nvPr/>
        </p:nvSpPr>
        <p:spPr>
          <a:xfrm>
            <a:off x="1606061" y="1012717"/>
            <a:ext cx="8081183" cy="628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5000"/>
              <a:buFont typeface="Arial"/>
              <a:buNone/>
            </a:pPr>
            <a:r>
              <a:rPr lang="es-ES" sz="5000" b="1" i="0" u="none" strike="noStrike" cap="none">
                <a:solidFill>
                  <a:schemeClr val="accent2"/>
                </a:solidFill>
                <a:latin typeface="Calibri"/>
                <a:ea typeface="Calibri"/>
                <a:cs typeface="Calibri"/>
                <a:sym typeface="Calibri"/>
              </a:rPr>
              <a:t>La Dirección de Personas</a:t>
            </a:r>
            <a:endParaRPr sz="5000" b="1" i="0" u="none" strike="noStrike" cap="none">
              <a:solidFill>
                <a:schemeClr val="accent2"/>
              </a:solidFill>
              <a:latin typeface="Calibri"/>
              <a:ea typeface="Calibri"/>
              <a:cs typeface="Calibri"/>
              <a:sym typeface="Calibri"/>
            </a:endParaRPr>
          </a:p>
        </p:txBody>
      </p:sp>
      <p:sp>
        <p:nvSpPr>
          <p:cNvPr id="134" name="Google Shape;134;p17"/>
          <p:cNvSpPr/>
          <p:nvPr/>
        </p:nvSpPr>
        <p:spPr>
          <a:xfrm>
            <a:off x="7232765" y="2032228"/>
            <a:ext cx="1501300" cy="1137335"/>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sng" strike="noStrike" cap="none">
                <a:solidFill>
                  <a:schemeClr val="lt1"/>
                </a:solidFill>
                <a:latin typeface="Arial"/>
                <a:ea typeface="Arial"/>
                <a:cs typeface="Arial"/>
                <a:sym typeface="Arial"/>
                <a:hlinkClick r:id="rId4"/>
              </a:rPr>
              <a:t>Vídeo</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5"/>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30</a:t>
            </a:fld>
            <a:endParaRPr sz="900" b="0" i="0" u="none" strike="noStrike" cap="none">
              <a:solidFill>
                <a:srgbClr val="888888"/>
              </a:solidFill>
              <a:latin typeface="Arial"/>
              <a:ea typeface="Arial"/>
              <a:cs typeface="Arial"/>
              <a:sym typeface="Arial"/>
            </a:endParaRPr>
          </a:p>
        </p:txBody>
      </p:sp>
      <p:sp>
        <p:nvSpPr>
          <p:cNvPr id="579" name="Google Shape;579;p45"/>
          <p:cNvSpPr txBox="1"/>
          <p:nvPr/>
        </p:nvSpPr>
        <p:spPr>
          <a:xfrm>
            <a:off x="599751" y="2532183"/>
            <a:ext cx="8356500" cy="1195755"/>
          </a:xfrm>
          <a:prstGeom prst="rect">
            <a:avLst/>
          </a:prstGeom>
          <a:noFill/>
          <a:ln>
            <a:noFill/>
          </a:ln>
          <a:effectLst>
            <a:outerShdw blurRad="50800" dist="50800" dir="5400000" algn="ctr" rotWithShape="0">
              <a:srgbClr val="000000">
                <a:alpha val="5098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a:p>
            <a:pPr marL="0" marR="0" lvl="0" indent="0" algn="ctr" rtl="0">
              <a:lnSpc>
                <a:spcPct val="90000"/>
              </a:lnSpc>
              <a:spcBef>
                <a:spcPts val="750"/>
              </a:spcBef>
              <a:spcAft>
                <a:spcPts val="0"/>
              </a:spcAft>
              <a:buClr>
                <a:srgbClr val="000000"/>
              </a:buClr>
              <a:buSzPts val="3200"/>
              <a:buFont typeface="Arial"/>
              <a:buNone/>
            </a:pPr>
            <a:endParaRPr sz="3200" b="0" i="1" u="none" strike="noStrike" cap="none">
              <a:solidFill>
                <a:schemeClr val="dk1"/>
              </a:solidFill>
              <a:latin typeface="Calibri"/>
              <a:ea typeface="Calibri"/>
              <a:cs typeface="Calibri"/>
              <a:sym typeface="Calibri"/>
            </a:endParaRPr>
          </a:p>
          <a:p>
            <a:pPr marL="0" marR="0" lvl="0" indent="0" algn="ctr" rtl="0">
              <a:lnSpc>
                <a:spcPct val="90000"/>
              </a:lnSpc>
              <a:spcBef>
                <a:spcPts val="750"/>
              </a:spcBef>
              <a:spcAft>
                <a:spcPts val="0"/>
              </a:spcAft>
              <a:buClr>
                <a:srgbClr val="000000"/>
              </a:buClr>
              <a:buSzPts val="3200"/>
              <a:buFont typeface="Arial"/>
              <a:buNone/>
            </a:pPr>
            <a:r>
              <a:rPr lang="es-ES" sz="3200" b="0" i="1" u="none" strike="noStrike" cap="none">
                <a:solidFill>
                  <a:schemeClr val="dk1"/>
                </a:solidFill>
                <a:latin typeface="Calibri"/>
                <a:ea typeface="Calibri"/>
                <a:cs typeface="Calibri"/>
                <a:sym typeface="Calibri"/>
              </a:rPr>
              <a:t>“EL 80% DE LOS PROBLEMAS EN LA EMPRESA TIENEN UN ORIGEN EN FALLOS DE COMUNICACIÓN.”</a:t>
            </a:r>
            <a:endParaRPr sz="3200" b="0" i="1" u="none" strike="noStrike" cap="none">
              <a:solidFill>
                <a:schemeClr val="dk1"/>
              </a:solidFill>
              <a:latin typeface="Calibri"/>
              <a:ea typeface="Calibri"/>
              <a:cs typeface="Calibri"/>
              <a:sym typeface="Calibri"/>
            </a:endParaRPr>
          </a:p>
          <a:p>
            <a:pPr marL="0" marR="0" lvl="0" indent="0" algn="ctr" rtl="0">
              <a:lnSpc>
                <a:spcPct val="90000"/>
              </a:lnSpc>
              <a:spcBef>
                <a:spcPts val="750"/>
              </a:spcBef>
              <a:spcAft>
                <a:spcPts val="0"/>
              </a:spcAft>
              <a:buClr>
                <a:schemeClr val="dk1"/>
              </a:buClr>
              <a:buSzPts val="2100"/>
              <a:buFont typeface="Arial"/>
              <a:buNone/>
            </a:pPr>
            <a:endParaRPr sz="3200" b="0" i="1" u="none" strike="noStrike" cap="non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46"/>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s-ES"/>
              <a:t>31</a:t>
            </a:fld>
            <a:endParaRPr/>
          </a:p>
        </p:txBody>
      </p:sp>
      <p:sp>
        <p:nvSpPr>
          <p:cNvPr id="586" name="Google Shape;586;p46"/>
          <p:cNvSpPr txBox="1"/>
          <p:nvPr/>
        </p:nvSpPr>
        <p:spPr>
          <a:xfrm>
            <a:off x="322300" y="842900"/>
            <a:ext cx="8634000" cy="101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1" u="none" strike="noStrike" cap="none">
                <a:solidFill>
                  <a:srgbClr val="000000"/>
                </a:solidFill>
                <a:latin typeface="Arial"/>
                <a:ea typeface="Arial"/>
                <a:cs typeface="Arial"/>
                <a:sym typeface="Arial"/>
              </a:rPr>
              <a:t>¿Qué es La Comunicación?</a:t>
            </a:r>
            <a:r>
              <a:rPr lang="es-ES" sz="1800" b="0" i="0" u="none" strike="noStrike" cap="none">
                <a:solidFill>
                  <a:srgbClr val="000000"/>
                </a:solidFill>
                <a:latin typeface="Arial"/>
                <a:ea typeface="Arial"/>
                <a:cs typeface="Arial"/>
                <a:sym typeface="Arial"/>
              </a:rPr>
              <a:t>  es el intercambio de transmisión y comprensión de significados. Está presente en todas las organizaciones. </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87" name="Google Shape;587;p46"/>
          <p:cNvSpPr txBox="1"/>
          <p:nvPr/>
        </p:nvSpPr>
        <p:spPr>
          <a:xfrm>
            <a:off x="75213" y="1569228"/>
            <a:ext cx="3882409" cy="729866"/>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1" i="0" u="none" strike="noStrike" cap="none">
                <a:solidFill>
                  <a:srgbClr val="000000"/>
                </a:solidFill>
                <a:latin typeface="Cabin"/>
                <a:ea typeface="Cabin"/>
                <a:cs typeface="Cabin"/>
                <a:sym typeface="Cabin"/>
              </a:rPr>
              <a:t>EL PROCESO DE COMUNICACIÓN</a:t>
            </a:r>
            <a:endParaRPr sz="1800" b="0" i="0" u="none" strike="noStrike" cap="none">
              <a:solidFill>
                <a:srgbClr val="000000"/>
              </a:solidFill>
              <a:latin typeface="Calibri"/>
              <a:ea typeface="Calibri"/>
              <a:cs typeface="Calibri"/>
              <a:sym typeface="Calibri"/>
            </a:endParaRPr>
          </a:p>
        </p:txBody>
      </p:sp>
      <p:sp>
        <p:nvSpPr>
          <p:cNvPr id="588" name="Google Shape;588;p46"/>
          <p:cNvSpPr txBox="1"/>
          <p:nvPr/>
        </p:nvSpPr>
        <p:spPr>
          <a:xfrm>
            <a:off x="334292" y="4152622"/>
            <a:ext cx="8748747" cy="1039517"/>
          </a:xfrm>
          <a:prstGeom prst="rect">
            <a:avLst/>
          </a:prstGeom>
          <a:solidFill>
            <a:srgbClr val="FFFFFF"/>
          </a:solidFill>
          <a:ln>
            <a:noFill/>
          </a:ln>
        </p:spPr>
        <p:txBody>
          <a:bodyPr spcFirstLastPara="1" wrap="square" lIns="18000" tIns="18000" rIns="54000" bIns="18000" anchor="ctr" anchorCtr="0">
            <a:noAutofit/>
          </a:bodyPr>
          <a:lstStyle/>
          <a:p>
            <a:pPr marL="457200" marR="0" lvl="0" indent="-330200" algn="l" rtl="0">
              <a:lnSpc>
                <a:spcPct val="100000"/>
              </a:lnSpc>
              <a:spcBef>
                <a:spcPts val="100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ES MÁS QUE UN PROCESO DE TRANSMISIÓN DE INFORMACIÓN =&gt; no sólo contiene información ya que incorpora </a:t>
            </a:r>
            <a:r>
              <a:rPr lang="es-ES" sz="1800" b="1" i="0" u="none" strike="noStrike" cap="none">
                <a:solidFill>
                  <a:srgbClr val="000000"/>
                </a:solidFill>
                <a:latin typeface="Cabin"/>
                <a:ea typeface="Cabin"/>
                <a:cs typeface="Cabin"/>
                <a:sym typeface="Cabin"/>
              </a:rPr>
              <a:t>sentimientos</a:t>
            </a:r>
            <a:endParaRPr sz="1600" b="1" i="0" u="none" strike="noStrike" cap="none">
              <a:solidFill>
                <a:srgbClr val="000000"/>
              </a:solidFill>
              <a:latin typeface="Cabin"/>
              <a:ea typeface="Cabin"/>
              <a:cs typeface="Cabin"/>
              <a:sym typeface="Cabin"/>
            </a:endParaRPr>
          </a:p>
          <a:p>
            <a:pPr marL="457200" marR="0" lvl="0" indent="-330200" algn="l" rtl="0">
              <a:lnSpc>
                <a:spcPct val="100000"/>
              </a:lnSpc>
              <a:spcBef>
                <a:spcPts val="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COMUNICAR ES TAMBIÉN </a:t>
            </a:r>
            <a:r>
              <a:rPr lang="es-ES" sz="1600" b="1" i="0" u="none" strike="noStrike" cap="none">
                <a:solidFill>
                  <a:srgbClr val="000000"/>
                </a:solidFill>
                <a:latin typeface="Cabin"/>
                <a:ea typeface="Cabin"/>
                <a:cs typeface="Cabin"/>
                <a:sym typeface="Cabin"/>
              </a:rPr>
              <a:t>ESCUCHAR</a:t>
            </a:r>
            <a:endParaRPr sz="1600" b="0" i="0" u="none" strike="noStrike" cap="none">
              <a:solidFill>
                <a:srgbClr val="000000"/>
              </a:solidFill>
              <a:latin typeface="Cabin"/>
              <a:ea typeface="Cabin"/>
              <a:cs typeface="Cabin"/>
              <a:sym typeface="Cabin"/>
            </a:endParaRPr>
          </a:p>
        </p:txBody>
      </p:sp>
      <p:sp>
        <p:nvSpPr>
          <p:cNvPr id="589" name="Google Shape;589;p46"/>
          <p:cNvSpPr txBox="1"/>
          <p:nvPr/>
        </p:nvSpPr>
        <p:spPr>
          <a:xfrm>
            <a:off x="1444478" y="141575"/>
            <a:ext cx="625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rgbClr val="FFFFFF"/>
                </a:solidFill>
                <a:latin typeface="Calibri"/>
                <a:ea typeface="Calibri"/>
                <a:cs typeface="Calibri"/>
                <a:sym typeface="Calibri"/>
              </a:rPr>
              <a:t>LA COMUNICACIÓN</a:t>
            </a:r>
            <a:endParaRPr sz="2400" b="1" i="0" u="none" strike="noStrike" cap="small">
              <a:solidFill>
                <a:srgbClr val="FFFFFF"/>
              </a:solidFill>
              <a:latin typeface="Calibri"/>
              <a:ea typeface="Calibri"/>
              <a:cs typeface="Calibri"/>
              <a:sym typeface="Calibri"/>
            </a:endParaRPr>
          </a:p>
        </p:txBody>
      </p:sp>
      <p:sp>
        <p:nvSpPr>
          <p:cNvPr id="590" name="Google Shape;590;p46"/>
          <p:cNvSpPr/>
          <p:nvPr/>
        </p:nvSpPr>
        <p:spPr>
          <a:xfrm>
            <a:off x="154663" y="3019608"/>
            <a:ext cx="2401038" cy="914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lt1"/>
                </a:solidFill>
                <a:latin typeface="Cabin"/>
                <a:ea typeface="Cabin"/>
                <a:cs typeface="Cabin"/>
                <a:sym typeface="Cabin"/>
              </a:rPr>
              <a:t>Formación de la idea en la mente del emisor</a:t>
            </a:r>
            <a:endParaRPr sz="1600" b="0" i="0" u="none" strike="noStrike" cap="none">
              <a:solidFill>
                <a:schemeClr val="lt1"/>
              </a:solidFill>
              <a:latin typeface="Calibri"/>
              <a:ea typeface="Calibri"/>
              <a:cs typeface="Calibri"/>
              <a:sym typeface="Calibri"/>
            </a:endParaRPr>
          </a:p>
        </p:txBody>
      </p:sp>
      <p:sp>
        <p:nvSpPr>
          <p:cNvPr id="591" name="Google Shape;591;p46"/>
          <p:cNvSpPr/>
          <p:nvPr/>
        </p:nvSpPr>
        <p:spPr>
          <a:xfrm>
            <a:off x="2194561" y="3050642"/>
            <a:ext cx="2040300" cy="914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lt1"/>
                </a:solidFill>
                <a:latin typeface="Cabin"/>
                <a:ea typeface="Cabin"/>
                <a:cs typeface="Cabin"/>
                <a:sym typeface="Cabin"/>
              </a:rPr>
              <a:t>Emite el mensaje</a:t>
            </a:r>
            <a:endParaRPr sz="1600" b="0" i="0" u="none" strike="noStrike" cap="none">
              <a:solidFill>
                <a:schemeClr val="lt1"/>
              </a:solidFill>
              <a:latin typeface="Calibri"/>
              <a:ea typeface="Calibri"/>
              <a:cs typeface="Calibri"/>
              <a:sym typeface="Calibri"/>
            </a:endParaRPr>
          </a:p>
        </p:txBody>
      </p:sp>
      <p:sp>
        <p:nvSpPr>
          <p:cNvPr id="592" name="Google Shape;592;p46"/>
          <p:cNvSpPr/>
          <p:nvPr/>
        </p:nvSpPr>
        <p:spPr>
          <a:xfrm>
            <a:off x="1355182" y="2243001"/>
            <a:ext cx="1713978" cy="914400"/>
          </a:xfrm>
          <a:prstGeom prst="ellipse">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Cabin"/>
                <a:ea typeface="Cabin"/>
                <a:cs typeface="Cabin"/>
                <a:sym typeface="Cabin"/>
              </a:rPr>
              <a:t>Emisor</a:t>
            </a:r>
            <a:endParaRPr sz="1800" b="1" i="0" u="none" strike="noStrike" cap="none">
              <a:solidFill>
                <a:schemeClr val="lt1"/>
              </a:solidFill>
              <a:latin typeface="Calibri"/>
              <a:ea typeface="Calibri"/>
              <a:cs typeface="Calibri"/>
              <a:sym typeface="Calibri"/>
            </a:endParaRPr>
          </a:p>
        </p:txBody>
      </p:sp>
      <p:sp>
        <p:nvSpPr>
          <p:cNvPr id="593" name="Google Shape;593;p46"/>
          <p:cNvSpPr/>
          <p:nvPr/>
        </p:nvSpPr>
        <p:spPr>
          <a:xfrm>
            <a:off x="4765600" y="3023573"/>
            <a:ext cx="2401038" cy="1013213"/>
          </a:xfrm>
          <a:prstGeom prst="ellipse">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lt1"/>
                </a:solidFill>
                <a:latin typeface="Cabin"/>
                <a:ea typeface="Cabin"/>
                <a:cs typeface="Cabin"/>
                <a:sym typeface="Cabin"/>
              </a:rPr>
              <a:t>Recibe el mensaje y se forma una idea en su mente</a:t>
            </a:r>
            <a:endParaRPr sz="1600" b="0" i="0" u="none" strike="noStrike" cap="none">
              <a:solidFill>
                <a:schemeClr val="lt1"/>
              </a:solidFill>
              <a:latin typeface="Calibri"/>
              <a:ea typeface="Calibri"/>
              <a:cs typeface="Calibri"/>
              <a:sym typeface="Calibri"/>
            </a:endParaRPr>
          </a:p>
        </p:txBody>
      </p:sp>
      <p:sp>
        <p:nvSpPr>
          <p:cNvPr id="594" name="Google Shape;594;p46"/>
          <p:cNvSpPr/>
          <p:nvPr/>
        </p:nvSpPr>
        <p:spPr>
          <a:xfrm>
            <a:off x="6861661" y="2924579"/>
            <a:ext cx="2203876" cy="1163262"/>
          </a:xfrm>
          <a:prstGeom prst="ellipse">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lt1"/>
                </a:solidFill>
                <a:latin typeface="Cabin"/>
                <a:ea typeface="Cabin"/>
                <a:cs typeface="Cabin"/>
                <a:sym typeface="Cabin"/>
              </a:rPr>
              <a:t>Hay que comprobar que se haya </a:t>
            </a:r>
            <a:r>
              <a:rPr lang="es-ES" sz="1600" b="1" i="0" u="none" strike="noStrike" cap="none">
                <a:solidFill>
                  <a:schemeClr val="lt1"/>
                </a:solidFill>
                <a:latin typeface="Cabin"/>
                <a:ea typeface="Cabin"/>
                <a:cs typeface="Cabin"/>
                <a:sym typeface="Cabin"/>
              </a:rPr>
              <a:t>comprendido </a:t>
            </a:r>
            <a:endParaRPr sz="1600" b="1" i="0" u="none" strike="noStrike" cap="none">
              <a:solidFill>
                <a:schemeClr val="lt1"/>
              </a:solidFill>
              <a:latin typeface="Calibri"/>
              <a:ea typeface="Calibri"/>
              <a:cs typeface="Calibri"/>
              <a:sym typeface="Calibri"/>
            </a:endParaRPr>
          </a:p>
        </p:txBody>
      </p:sp>
      <p:sp>
        <p:nvSpPr>
          <p:cNvPr id="595" name="Google Shape;595;p46"/>
          <p:cNvSpPr/>
          <p:nvPr/>
        </p:nvSpPr>
        <p:spPr>
          <a:xfrm>
            <a:off x="3957622" y="2402825"/>
            <a:ext cx="1419382" cy="484632"/>
          </a:xfrm>
          <a:prstGeom prst="homePlate">
            <a:avLst>
              <a:gd name="adj" fmla="val 50000"/>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Transferencia</a:t>
            </a:r>
            <a:endParaRPr/>
          </a:p>
        </p:txBody>
      </p:sp>
      <p:sp>
        <p:nvSpPr>
          <p:cNvPr id="596" name="Google Shape;596;p46"/>
          <p:cNvSpPr/>
          <p:nvPr/>
        </p:nvSpPr>
        <p:spPr>
          <a:xfrm>
            <a:off x="5983400" y="2188913"/>
            <a:ext cx="1713978" cy="914400"/>
          </a:xfrm>
          <a:prstGeom prst="ellipse">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800" b="1" i="0" u="none" strike="noStrike" cap="none">
                <a:solidFill>
                  <a:schemeClr val="lt1"/>
                </a:solidFill>
                <a:latin typeface="Cabin"/>
                <a:ea typeface="Cabin"/>
                <a:cs typeface="Cabin"/>
                <a:sym typeface="Cabin"/>
              </a:rPr>
              <a:t>Receptor</a:t>
            </a:r>
            <a:endParaRPr sz="1800" b="1" i="0" u="none" strike="noStrike" cap="none">
              <a:solidFill>
                <a:schemeClr val="lt1"/>
              </a:solidFill>
              <a:latin typeface="Calibri"/>
              <a:ea typeface="Calibri"/>
              <a:cs typeface="Calibri"/>
              <a:sym typeface="Calibri"/>
            </a:endParaRPr>
          </a:p>
        </p:txBody>
      </p:sp>
      <p:sp>
        <p:nvSpPr>
          <p:cNvPr id="597" name="Google Shape;597;p46"/>
          <p:cNvSpPr txBox="1"/>
          <p:nvPr/>
        </p:nvSpPr>
        <p:spPr>
          <a:xfrm>
            <a:off x="391226" y="5306959"/>
            <a:ext cx="8748747" cy="1039517"/>
          </a:xfrm>
          <a:prstGeom prst="rect">
            <a:avLst/>
          </a:prstGeom>
          <a:solidFill>
            <a:srgbClr val="FFFFFF"/>
          </a:solidFill>
          <a:ln>
            <a:noFill/>
          </a:ln>
        </p:spPr>
        <p:txBody>
          <a:bodyPr spcFirstLastPara="1" wrap="square" lIns="18000" tIns="18000" rIns="54000" bIns="18000" anchor="ctr" anchorCtr="0">
            <a:noAutofit/>
          </a:bodyPr>
          <a:lstStyle/>
          <a:p>
            <a:pPr marL="127000" marR="0" lvl="0" indent="0" algn="l" rtl="0">
              <a:lnSpc>
                <a:spcPct val="100000"/>
              </a:lnSpc>
              <a:spcBef>
                <a:spcPts val="0"/>
              </a:spcBef>
              <a:spcAft>
                <a:spcPts val="0"/>
              </a:spcAft>
              <a:buNone/>
            </a:pPr>
            <a:r>
              <a:rPr lang="es-ES" sz="1600" b="0" i="0" u="none" strike="noStrike" cap="none">
                <a:solidFill>
                  <a:srgbClr val="000000"/>
                </a:solidFill>
                <a:latin typeface="Cabin"/>
                <a:ea typeface="Cabin"/>
                <a:cs typeface="Cabin"/>
                <a:sym typeface="Cabin"/>
              </a:rPr>
              <a:t>Sus Funciones son:</a:t>
            </a:r>
            <a:endParaRPr/>
          </a:p>
          <a:p>
            <a:pPr marL="457200" marR="0" lvl="0" indent="-330200" algn="l" rtl="0">
              <a:lnSpc>
                <a:spcPct val="100000"/>
              </a:lnSpc>
              <a:spcBef>
                <a:spcPts val="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Informar o comunicar</a:t>
            </a:r>
            <a:endParaRPr/>
          </a:p>
          <a:p>
            <a:pPr marL="457200" marR="0" lvl="0" indent="-330200" algn="l" rtl="0">
              <a:lnSpc>
                <a:spcPct val="100000"/>
              </a:lnSpc>
              <a:spcBef>
                <a:spcPts val="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Controlar</a:t>
            </a:r>
            <a:endParaRPr/>
          </a:p>
          <a:p>
            <a:pPr marL="457200" marR="0" lvl="0" indent="-330200" algn="l" rtl="0">
              <a:lnSpc>
                <a:spcPct val="100000"/>
              </a:lnSpc>
              <a:spcBef>
                <a:spcPts val="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Dar feedback para favorecer la motivación</a:t>
            </a:r>
            <a:endParaRPr/>
          </a:p>
          <a:p>
            <a:pPr marL="457200" marR="0" lvl="0" indent="-330200" algn="l" rtl="0">
              <a:lnSpc>
                <a:spcPct val="100000"/>
              </a:lnSpc>
              <a:spcBef>
                <a:spcPts val="0"/>
              </a:spcBef>
              <a:spcAft>
                <a:spcPts val="0"/>
              </a:spcAft>
              <a:buClr>
                <a:srgbClr val="000000"/>
              </a:buClr>
              <a:buSzPts val="1600"/>
              <a:buFont typeface="Cabin"/>
              <a:buChar char="●"/>
            </a:pPr>
            <a:r>
              <a:rPr lang="es-ES" sz="1600" b="0" i="0" u="none" strike="noStrike" cap="none">
                <a:solidFill>
                  <a:srgbClr val="000000"/>
                </a:solidFill>
                <a:latin typeface="Cabin"/>
                <a:ea typeface="Cabin"/>
                <a:cs typeface="Cabin"/>
                <a:sym typeface="Cabin"/>
              </a:rPr>
              <a:t>Expresión emocional</a:t>
            </a:r>
            <a:endParaRPr sz="1600" b="0" i="0" u="none" strike="noStrike" cap="none">
              <a:solidFill>
                <a:srgbClr val="000000"/>
              </a:solidFill>
              <a:latin typeface="Cabin"/>
              <a:ea typeface="Cabin"/>
              <a:cs typeface="Cabin"/>
              <a:sym typeface="Cabi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graphicFrame>
        <p:nvGraphicFramePr>
          <p:cNvPr id="603" name="Google Shape;603;p47"/>
          <p:cNvGraphicFramePr/>
          <p:nvPr/>
        </p:nvGraphicFramePr>
        <p:xfrm>
          <a:off x="684728" y="1650212"/>
          <a:ext cx="7772375" cy="4074210"/>
        </p:xfrm>
        <a:graphic>
          <a:graphicData uri="http://schemas.openxmlformats.org/drawingml/2006/table">
            <a:tbl>
              <a:tblPr>
                <a:noFill/>
                <a:tableStyleId>{90218C7C-975C-4B38-9F08-75CE5BDB8563}</a:tableStyleId>
              </a:tblPr>
              <a:tblGrid>
                <a:gridCol w="2773675">
                  <a:extLst>
                    <a:ext uri="{9D8B030D-6E8A-4147-A177-3AD203B41FA5}">
                      <a16:colId xmlns:a16="http://schemas.microsoft.com/office/drawing/2014/main" val="20000"/>
                    </a:ext>
                  </a:extLst>
                </a:gridCol>
                <a:gridCol w="1508750">
                  <a:extLst>
                    <a:ext uri="{9D8B030D-6E8A-4147-A177-3AD203B41FA5}">
                      <a16:colId xmlns:a16="http://schemas.microsoft.com/office/drawing/2014/main" val="20001"/>
                    </a:ext>
                  </a:extLst>
                </a:gridCol>
                <a:gridCol w="1546850">
                  <a:extLst>
                    <a:ext uri="{9D8B030D-6E8A-4147-A177-3AD203B41FA5}">
                      <a16:colId xmlns:a16="http://schemas.microsoft.com/office/drawing/2014/main" val="20002"/>
                    </a:ext>
                  </a:extLst>
                </a:gridCol>
                <a:gridCol w="1943100">
                  <a:extLst>
                    <a:ext uri="{9D8B030D-6E8A-4147-A177-3AD203B41FA5}">
                      <a16:colId xmlns:a16="http://schemas.microsoft.com/office/drawing/2014/main" val="20003"/>
                    </a:ext>
                  </a:extLst>
                </a:gridCol>
              </a:tblGrid>
              <a:tr h="359550">
                <a:tc>
                  <a:txBody>
                    <a:bodyPr/>
                    <a:lstStyle/>
                    <a:p>
                      <a:pPr marL="0" marR="0" lvl="0" indent="0" algn="ctr" rtl="0">
                        <a:lnSpc>
                          <a:spcPct val="100000"/>
                        </a:lnSpc>
                        <a:spcBef>
                          <a:spcPts val="0"/>
                        </a:spcBef>
                        <a:spcAft>
                          <a:spcPts val="0"/>
                        </a:spcAft>
                        <a:buClr>
                          <a:schemeClr val="hlink"/>
                        </a:buClr>
                        <a:buSzPts val="2160"/>
                        <a:buFont typeface="Tahoma"/>
                        <a:buNone/>
                      </a:pPr>
                      <a:r>
                        <a:rPr lang="es-ES" sz="1800" b="1" i="0" u="none" strike="noStrike" cap="none">
                          <a:solidFill>
                            <a:schemeClr val="lt1"/>
                          </a:solidFill>
                          <a:latin typeface="Tahoma"/>
                          <a:ea typeface="Tahoma"/>
                          <a:cs typeface="Tahoma"/>
                          <a:sym typeface="Tahoma"/>
                        </a:rPr>
                        <a:t>EMISOR</a:t>
                      </a:r>
                      <a:endParaRPr sz="1800" b="1" i="0" u="none" strike="noStrike" cap="none">
                        <a:solidFill>
                          <a:schemeClr val="lt1"/>
                        </a:solidFill>
                        <a:latin typeface="Tahoma"/>
                        <a:ea typeface="Tahoma"/>
                        <a:cs typeface="Tahoma"/>
                        <a:sym typeface="Tahoma"/>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hlink"/>
                        </a:buClr>
                        <a:buSzPts val="2160"/>
                        <a:buFont typeface="Tahoma"/>
                        <a:buNone/>
                      </a:pPr>
                      <a:r>
                        <a:rPr lang="es-ES" sz="1800" b="1" i="0" u="none" strike="noStrike" cap="none">
                          <a:solidFill>
                            <a:schemeClr val="lt1"/>
                          </a:solidFill>
                          <a:latin typeface="Tahoma"/>
                          <a:ea typeface="Tahoma"/>
                          <a:cs typeface="Tahoma"/>
                          <a:sym typeface="Tahoma"/>
                        </a:rPr>
                        <a:t>MENSAJE</a:t>
                      </a:r>
                      <a:endParaRPr sz="1800" b="1" i="0" u="none" strike="noStrike" cap="none">
                        <a:solidFill>
                          <a:schemeClr val="lt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hlink"/>
                        </a:buClr>
                        <a:buSzPts val="2160"/>
                        <a:buFont typeface="Tahoma"/>
                        <a:buNone/>
                      </a:pPr>
                      <a:r>
                        <a:rPr lang="es-ES" sz="1800" b="1" i="0" u="none" strike="noStrike" cap="none">
                          <a:solidFill>
                            <a:schemeClr val="lt1"/>
                          </a:solidFill>
                          <a:latin typeface="Tahoma"/>
                          <a:ea typeface="Tahoma"/>
                          <a:cs typeface="Tahoma"/>
                          <a:sym typeface="Tahoma"/>
                        </a:rPr>
                        <a:t>CANAL</a:t>
                      </a:r>
                      <a:endParaRPr sz="1800" b="1" i="0" u="none" strike="noStrike" cap="none">
                        <a:solidFill>
                          <a:schemeClr val="lt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tc>
                  <a:txBody>
                    <a:bodyPr/>
                    <a:lstStyle/>
                    <a:p>
                      <a:pPr marL="0" marR="0" lvl="0" indent="0" algn="ctr" rtl="0">
                        <a:lnSpc>
                          <a:spcPct val="100000"/>
                        </a:lnSpc>
                        <a:spcBef>
                          <a:spcPts val="0"/>
                        </a:spcBef>
                        <a:spcAft>
                          <a:spcPts val="0"/>
                        </a:spcAft>
                        <a:buClr>
                          <a:schemeClr val="hlink"/>
                        </a:buClr>
                        <a:buSzPts val="2160"/>
                        <a:buFont typeface="Tahoma"/>
                        <a:buNone/>
                      </a:pPr>
                      <a:r>
                        <a:rPr lang="es-ES" sz="1800" b="1" i="0" u="none" strike="noStrike" cap="none">
                          <a:solidFill>
                            <a:schemeClr val="lt1"/>
                          </a:solidFill>
                          <a:latin typeface="Tahoma"/>
                          <a:ea typeface="Tahoma"/>
                          <a:cs typeface="Tahoma"/>
                          <a:sym typeface="Tahoma"/>
                        </a:rPr>
                        <a:t>RECEPTOR</a:t>
                      </a:r>
                      <a:endParaRPr sz="1800" b="1" i="0" u="none" strike="noStrike" cap="none">
                        <a:solidFill>
                          <a:schemeClr val="lt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1031225">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C00000"/>
                          </a:solidFill>
                          <a:latin typeface="Tahoma"/>
                          <a:ea typeface="Tahoma"/>
                          <a:cs typeface="Tahoma"/>
                          <a:sym typeface="Tahoma"/>
                        </a:rPr>
                        <a:t>Marco de referencia </a:t>
                      </a:r>
                      <a:r>
                        <a:rPr lang="es-ES" sz="1800" b="0" i="0" u="none" strike="noStrike" cap="none">
                          <a:solidFill>
                            <a:schemeClr val="dk1"/>
                          </a:solidFill>
                          <a:latin typeface="Tahoma"/>
                          <a:ea typeface="Tahoma"/>
                          <a:cs typeface="Tahoma"/>
                          <a:sym typeface="Tahoma"/>
                        </a:rPr>
                        <a:t>(Sistema de ideas y valores)</a:t>
                      </a:r>
                      <a:endParaRPr sz="1800" b="0" i="0" u="none" strike="noStrike" cap="none">
                        <a:solidFill>
                          <a:schemeClr val="dk1"/>
                        </a:solidFill>
                        <a:latin typeface="Tahoma"/>
                        <a:ea typeface="Tahoma"/>
                        <a:cs typeface="Tahoma"/>
                        <a:sym typeface="Tahoma"/>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C00000"/>
                          </a:solidFill>
                          <a:latin typeface="Tahoma"/>
                          <a:ea typeface="Tahoma"/>
                          <a:cs typeface="Tahoma"/>
                          <a:sym typeface="Tahoma"/>
                        </a:rPr>
                        <a:t>Código</a:t>
                      </a:r>
                      <a:endParaRPr sz="1400" u="none" strike="noStrike" cap="none"/>
                    </a:p>
                    <a:p>
                      <a:pPr marL="0" marR="0" lvl="0" indent="0" algn="l" rtl="0">
                        <a:lnSpc>
                          <a:spcPct val="100000"/>
                        </a:lnSpc>
                        <a:spcBef>
                          <a:spcPts val="360"/>
                        </a:spcBef>
                        <a:spcAft>
                          <a:spcPts val="0"/>
                        </a:spcAft>
                        <a:buClr>
                          <a:schemeClr val="hlink"/>
                        </a:buClr>
                        <a:buSzPts val="2160"/>
                        <a:buFont typeface="Tahoma"/>
                        <a:buNone/>
                      </a:pPr>
                      <a:r>
                        <a:rPr lang="es-ES" sz="1800" b="0" i="0" u="none" strike="noStrike" cap="none">
                          <a:solidFill>
                            <a:schemeClr val="dk1"/>
                          </a:solidFill>
                          <a:latin typeface="Tahoma"/>
                          <a:ea typeface="Tahoma"/>
                          <a:cs typeface="Tahoma"/>
                          <a:sym typeface="Tahoma"/>
                        </a:rPr>
                        <a:t>(o lenguaje)</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C00000"/>
                          </a:solidFill>
                          <a:latin typeface="Tahoma"/>
                          <a:ea typeface="Tahoma"/>
                          <a:cs typeface="Tahoma"/>
                          <a:sym typeface="Tahoma"/>
                        </a:rPr>
                        <a:t>Entrevista personal</a:t>
                      </a:r>
                      <a:endParaRPr sz="1800" b="0" i="0" u="none" strike="noStrike" cap="none">
                        <a:solidFill>
                          <a:srgbClr val="C00000"/>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C00000"/>
                          </a:solidFill>
                          <a:latin typeface="Tahoma"/>
                          <a:ea typeface="Tahoma"/>
                          <a:cs typeface="Tahoma"/>
                          <a:sym typeface="Tahoma"/>
                        </a:rPr>
                        <a:t>Marco de referencia </a:t>
                      </a:r>
                      <a:r>
                        <a:rPr lang="es-ES" sz="1800" b="0" i="0" u="none" strike="noStrike" cap="none">
                          <a:solidFill>
                            <a:schemeClr val="dk1"/>
                          </a:solidFill>
                          <a:latin typeface="Tahoma"/>
                          <a:ea typeface="Tahoma"/>
                          <a:cs typeface="Tahoma"/>
                          <a:sym typeface="Tahoma"/>
                        </a:rPr>
                        <a:t>(sistema de ideas y valores)</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6700">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2060"/>
                          </a:solidFill>
                          <a:latin typeface="Tahoma"/>
                          <a:ea typeface="Tahoma"/>
                          <a:cs typeface="Tahoma"/>
                          <a:sym typeface="Tahoma"/>
                        </a:rPr>
                        <a:t>Actitud</a:t>
                      </a:r>
                      <a:r>
                        <a:rPr lang="es-ES" sz="1800" b="0" i="0" u="none" strike="noStrike" cap="none">
                          <a:solidFill>
                            <a:schemeClr val="dk1"/>
                          </a:solidFill>
                          <a:latin typeface="Tahoma"/>
                          <a:ea typeface="Tahoma"/>
                          <a:cs typeface="Tahoma"/>
                          <a:sym typeface="Tahoma"/>
                        </a:rPr>
                        <a:t> </a:t>
                      </a:r>
                      <a:endParaRPr sz="1400" u="none" strike="noStrike" cap="none"/>
                    </a:p>
                    <a:p>
                      <a:pPr marL="0" marR="0" lvl="0" indent="0" algn="l" rtl="0">
                        <a:lnSpc>
                          <a:spcPct val="100000"/>
                        </a:lnSpc>
                        <a:spcBef>
                          <a:spcPts val="360"/>
                        </a:spcBef>
                        <a:spcAft>
                          <a:spcPts val="0"/>
                        </a:spcAft>
                        <a:buClr>
                          <a:schemeClr val="hlink"/>
                        </a:buClr>
                        <a:buSzPts val="2160"/>
                        <a:buFont typeface="Tahoma"/>
                        <a:buNone/>
                      </a:pPr>
                      <a:r>
                        <a:rPr lang="es-ES" sz="1800" b="0" i="0" u="none" strike="noStrike" cap="none">
                          <a:solidFill>
                            <a:schemeClr val="dk1"/>
                          </a:solidFill>
                          <a:latin typeface="Tahoma"/>
                          <a:ea typeface="Tahoma"/>
                          <a:cs typeface="Tahoma"/>
                          <a:sym typeface="Tahoma"/>
                        </a:rPr>
                        <a:t>(postura hacia..)</a:t>
                      </a:r>
                      <a:endParaRPr sz="1800" b="0" i="0" u="none" strike="noStrike" cap="none">
                        <a:solidFill>
                          <a:schemeClr val="dk1"/>
                        </a:solidFill>
                        <a:latin typeface="Tahoma"/>
                        <a:ea typeface="Tahoma"/>
                        <a:cs typeface="Tahoma"/>
                        <a:sym typeface="Tahoma"/>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2060"/>
                          </a:solidFill>
                          <a:latin typeface="Tahoma"/>
                          <a:ea typeface="Tahoma"/>
                          <a:cs typeface="Tahoma"/>
                          <a:sym typeface="Tahoma"/>
                        </a:rPr>
                        <a:t>Contenido</a:t>
                      </a:r>
                      <a:r>
                        <a:rPr lang="es-ES" sz="1800" b="0" i="0" u="none" strike="noStrike" cap="none">
                          <a:solidFill>
                            <a:schemeClr val="dk1"/>
                          </a:solidFill>
                          <a:latin typeface="Tahoma"/>
                          <a:ea typeface="Tahoma"/>
                          <a:cs typeface="Tahoma"/>
                          <a:sym typeface="Tahoma"/>
                        </a:rPr>
                        <a:t> </a:t>
                      </a:r>
                      <a:endParaRPr sz="1400" u="none" strike="noStrike" cap="none"/>
                    </a:p>
                    <a:p>
                      <a:pPr marL="0" marR="0" lvl="0" indent="0" algn="l" rtl="0">
                        <a:lnSpc>
                          <a:spcPct val="100000"/>
                        </a:lnSpc>
                        <a:spcBef>
                          <a:spcPts val="360"/>
                        </a:spcBef>
                        <a:spcAft>
                          <a:spcPts val="0"/>
                        </a:spcAft>
                        <a:buClr>
                          <a:schemeClr val="hlink"/>
                        </a:buClr>
                        <a:buSzPts val="2160"/>
                        <a:buFont typeface="Tahoma"/>
                        <a:buNone/>
                      </a:pPr>
                      <a:r>
                        <a:rPr lang="es-ES" sz="1800" b="0" i="0" u="none" strike="noStrike" cap="none">
                          <a:solidFill>
                            <a:schemeClr val="dk1"/>
                          </a:solidFill>
                          <a:latin typeface="Tahoma"/>
                          <a:ea typeface="Tahoma"/>
                          <a:cs typeface="Tahoma"/>
                          <a:sym typeface="Tahoma"/>
                        </a:rPr>
                        <a:t>(o mensaje)</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2060"/>
                          </a:solidFill>
                          <a:latin typeface="Tahoma"/>
                          <a:ea typeface="Tahoma"/>
                          <a:cs typeface="Tahoma"/>
                          <a:sym typeface="Tahoma"/>
                        </a:rPr>
                        <a:t>Reunión en grupo</a:t>
                      </a:r>
                      <a:endParaRPr sz="1800" b="0" i="0" u="none" strike="noStrike" cap="none">
                        <a:solidFill>
                          <a:srgbClr val="002060"/>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2060"/>
                          </a:solidFill>
                          <a:latin typeface="Tahoma"/>
                          <a:ea typeface="Tahoma"/>
                          <a:cs typeface="Tahoma"/>
                          <a:sym typeface="Tahoma"/>
                        </a:rPr>
                        <a:t>Actitud</a:t>
                      </a:r>
                      <a:endParaRPr sz="1800" b="0" i="0" u="none" strike="noStrike" cap="none">
                        <a:solidFill>
                          <a:srgbClr val="002060"/>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833475">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B050"/>
                          </a:solidFill>
                          <a:latin typeface="Tahoma"/>
                          <a:ea typeface="Tahoma"/>
                          <a:cs typeface="Tahoma"/>
                          <a:sym typeface="Tahoma"/>
                        </a:rPr>
                        <a:t>Rol o posición </a:t>
                      </a:r>
                      <a:r>
                        <a:rPr lang="es-ES" sz="1800" b="0" i="0" u="none" strike="noStrike" cap="none">
                          <a:solidFill>
                            <a:schemeClr val="dk1"/>
                          </a:solidFill>
                          <a:latin typeface="Tahoma"/>
                          <a:ea typeface="Tahoma"/>
                          <a:cs typeface="Tahoma"/>
                          <a:sym typeface="Tahoma"/>
                        </a:rPr>
                        <a:t>(status en relación a ...)</a:t>
                      </a:r>
                      <a:endParaRPr sz="1800" b="0" i="0" u="none" strike="noStrike" cap="none">
                        <a:solidFill>
                          <a:schemeClr val="dk1"/>
                        </a:solidFill>
                        <a:latin typeface="Tahoma"/>
                        <a:ea typeface="Tahoma"/>
                        <a:cs typeface="Tahoma"/>
                        <a:sym typeface="Tahoma"/>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B050"/>
                          </a:solidFill>
                          <a:latin typeface="Tahoma"/>
                          <a:ea typeface="Tahoma"/>
                          <a:cs typeface="Tahoma"/>
                          <a:sym typeface="Tahoma"/>
                        </a:rPr>
                        <a:t>Tratamiento</a:t>
                      </a:r>
                      <a:r>
                        <a:rPr lang="es-ES" sz="1800" b="0" i="0" u="none" strike="noStrike" cap="none">
                          <a:solidFill>
                            <a:schemeClr val="dk1"/>
                          </a:solidFill>
                          <a:latin typeface="Tahoma"/>
                          <a:ea typeface="Tahoma"/>
                          <a:cs typeface="Tahoma"/>
                          <a:sym typeface="Tahoma"/>
                        </a:rPr>
                        <a:t> </a:t>
                      </a:r>
                      <a:endParaRPr sz="1400" u="none" strike="noStrike" cap="none"/>
                    </a:p>
                    <a:p>
                      <a:pPr marL="0" marR="0" lvl="0" indent="0" algn="l" rtl="0">
                        <a:lnSpc>
                          <a:spcPct val="100000"/>
                        </a:lnSpc>
                        <a:spcBef>
                          <a:spcPts val="360"/>
                        </a:spcBef>
                        <a:spcAft>
                          <a:spcPts val="0"/>
                        </a:spcAft>
                        <a:buClr>
                          <a:schemeClr val="hlink"/>
                        </a:buClr>
                        <a:buSzPts val="2160"/>
                        <a:buFont typeface="Tahoma"/>
                        <a:buNone/>
                      </a:pPr>
                      <a:r>
                        <a:rPr lang="es-ES" sz="1800" b="0" i="0" u="none" strike="noStrike" cap="none">
                          <a:solidFill>
                            <a:schemeClr val="dk1"/>
                          </a:solidFill>
                          <a:latin typeface="Tahoma"/>
                          <a:ea typeface="Tahoma"/>
                          <a:cs typeface="Tahoma"/>
                          <a:sym typeface="Tahoma"/>
                        </a:rPr>
                        <a:t>(o forma)</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B050"/>
                          </a:solidFill>
                          <a:latin typeface="Tahoma"/>
                          <a:ea typeface="Tahoma"/>
                          <a:cs typeface="Tahoma"/>
                          <a:sym typeface="Tahoma"/>
                        </a:rPr>
                        <a:t>Conversación</a:t>
                      </a:r>
                      <a:endParaRPr sz="1800" b="0" i="0" u="none" strike="noStrike" cap="none">
                        <a:solidFill>
                          <a:srgbClr val="00B050"/>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00B050"/>
                          </a:solidFill>
                          <a:latin typeface="Tahoma"/>
                          <a:ea typeface="Tahoma"/>
                          <a:cs typeface="Tahoma"/>
                          <a:sym typeface="Tahoma"/>
                        </a:rPr>
                        <a:t>Rol o posición </a:t>
                      </a:r>
                      <a:r>
                        <a:rPr lang="es-ES" sz="1800" b="0" i="0" u="none" strike="noStrike" cap="none">
                          <a:solidFill>
                            <a:schemeClr val="dk1"/>
                          </a:solidFill>
                          <a:latin typeface="Tahoma"/>
                          <a:ea typeface="Tahoma"/>
                          <a:cs typeface="Tahoma"/>
                          <a:sym typeface="Tahoma"/>
                        </a:rPr>
                        <a:t>(status en relación a ...)</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746800">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7030A0"/>
                          </a:solidFill>
                          <a:latin typeface="Tahoma"/>
                          <a:ea typeface="Tahoma"/>
                          <a:cs typeface="Tahoma"/>
                          <a:sym typeface="Tahoma"/>
                        </a:rPr>
                        <a:t>Entorno socio-cultural </a:t>
                      </a:r>
                      <a:r>
                        <a:rPr lang="es-ES" sz="1800" b="0" i="0" u="none" strike="noStrike" cap="none">
                          <a:solidFill>
                            <a:schemeClr val="dk1"/>
                          </a:solidFill>
                          <a:latin typeface="Tahoma"/>
                          <a:ea typeface="Tahoma"/>
                          <a:cs typeface="Tahoma"/>
                          <a:sym typeface="Tahoma"/>
                        </a:rPr>
                        <a:t>(conocimientos, capacidad comunicativa)</a:t>
                      </a:r>
                      <a:endParaRPr sz="1800" b="0" i="0" u="none" strike="noStrike" cap="none">
                        <a:solidFill>
                          <a:schemeClr val="dk1"/>
                        </a:solidFill>
                        <a:latin typeface="Tahoma"/>
                        <a:ea typeface="Tahoma"/>
                        <a:cs typeface="Tahoma"/>
                        <a:sym typeface="Tahoma"/>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Calibri"/>
                        <a:buNone/>
                      </a:pP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7030A0"/>
                          </a:solidFill>
                          <a:latin typeface="Tahoma"/>
                          <a:ea typeface="Tahoma"/>
                          <a:cs typeface="Tahoma"/>
                          <a:sym typeface="Tahoma"/>
                        </a:rPr>
                        <a:t>Carta/Informe </a:t>
                      </a:r>
                      <a:r>
                        <a:rPr lang="es-ES" sz="1800" b="0" i="0" u="none" strike="noStrike" cap="none">
                          <a:solidFill>
                            <a:schemeClr val="dk1"/>
                          </a:solidFill>
                          <a:latin typeface="Tahoma"/>
                          <a:ea typeface="Tahoma"/>
                          <a:cs typeface="Tahoma"/>
                          <a:sym typeface="Tahoma"/>
                        </a:rPr>
                        <a:t>(escrito)</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160"/>
                        <a:buFont typeface="Tahoma"/>
                        <a:buNone/>
                      </a:pPr>
                      <a:r>
                        <a:rPr lang="es-ES" sz="1800" b="0" i="0" u="none" strike="noStrike" cap="none">
                          <a:solidFill>
                            <a:srgbClr val="7030A0"/>
                          </a:solidFill>
                          <a:latin typeface="Tahoma"/>
                          <a:ea typeface="Tahoma"/>
                          <a:cs typeface="Tahoma"/>
                          <a:sym typeface="Tahoma"/>
                        </a:rPr>
                        <a:t>Entorno socio-cultural</a:t>
                      </a:r>
                      <a:r>
                        <a:rPr lang="es-ES" sz="1800" b="0" i="0" u="none" strike="noStrike" cap="none">
                          <a:solidFill>
                            <a:schemeClr val="dk1"/>
                          </a:solidFill>
                          <a:latin typeface="Tahoma"/>
                          <a:ea typeface="Tahoma"/>
                          <a:cs typeface="Tahoma"/>
                          <a:sym typeface="Tahoma"/>
                        </a:rPr>
                        <a:t>.</a:t>
                      </a:r>
                      <a:endParaRPr sz="1800" b="0" i="0" u="none" strike="noStrike" cap="none">
                        <a:solidFill>
                          <a:schemeClr val="dk1"/>
                        </a:solidFill>
                        <a:latin typeface="Tahoma"/>
                        <a:ea typeface="Tahoma"/>
                        <a:cs typeface="Tahoma"/>
                        <a:sym typeface="Tahoma"/>
                      </a:endParaRPr>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04" name="Google Shape;604;p47"/>
          <p:cNvSpPr/>
          <p:nvPr/>
        </p:nvSpPr>
        <p:spPr>
          <a:xfrm>
            <a:off x="3581400" y="5974080"/>
            <a:ext cx="2971800" cy="457200"/>
          </a:xfrm>
          <a:prstGeom prst="rect">
            <a:avLst/>
          </a:prstGeom>
          <a:solidFill>
            <a:srgbClr val="FFFFFF"/>
          </a:solidFill>
          <a:ln w="9525" cap="flat" cmpd="sng">
            <a:solidFill>
              <a:srgbClr val="6666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00"/>
              </a:buClr>
              <a:buSzPts val="2400"/>
              <a:buFont typeface="Noto Sans Symbols"/>
              <a:buNone/>
            </a:pPr>
            <a:r>
              <a:rPr lang="es-ES" sz="2400" b="1" i="0" u="none" strike="noStrike" cap="none">
                <a:solidFill>
                  <a:srgbClr val="666666"/>
                </a:solidFill>
                <a:latin typeface="Times New Roman"/>
                <a:ea typeface="Times New Roman"/>
                <a:cs typeface="Times New Roman"/>
                <a:sym typeface="Times New Roman"/>
              </a:rPr>
              <a:t>FEED-BACK</a:t>
            </a:r>
            <a:endParaRPr sz="2400" b="1" i="0" u="none" strike="noStrike" cap="none">
              <a:solidFill>
                <a:srgbClr val="666666"/>
              </a:solidFill>
              <a:latin typeface="Times New Roman"/>
              <a:ea typeface="Times New Roman"/>
              <a:cs typeface="Times New Roman"/>
              <a:sym typeface="Times New Roman"/>
            </a:endParaRPr>
          </a:p>
        </p:txBody>
      </p:sp>
      <p:cxnSp>
        <p:nvCxnSpPr>
          <p:cNvPr id="605" name="Google Shape;605;p47"/>
          <p:cNvCxnSpPr/>
          <p:nvPr/>
        </p:nvCxnSpPr>
        <p:spPr>
          <a:xfrm>
            <a:off x="8001000" y="5821680"/>
            <a:ext cx="0" cy="381000"/>
          </a:xfrm>
          <a:prstGeom prst="straightConnector1">
            <a:avLst/>
          </a:prstGeom>
          <a:noFill/>
          <a:ln w="9525" cap="flat" cmpd="sng">
            <a:solidFill>
              <a:srgbClr val="999999"/>
            </a:solidFill>
            <a:prstDash val="solid"/>
            <a:round/>
            <a:headEnd type="none" w="sm" len="sm"/>
            <a:tailEnd type="none" w="sm" len="sm"/>
          </a:ln>
        </p:spPr>
      </p:cxnSp>
      <p:cxnSp>
        <p:nvCxnSpPr>
          <p:cNvPr id="606" name="Google Shape;606;p47"/>
          <p:cNvCxnSpPr/>
          <p:nvPr/>
        </p:nvCxnSpPr>
        <p:spPr>
          <a:xfrm rot="10800000">
            <a:off x="6553200" y="6202680"/>
            <a:ext cx="1447800" cy="0"/>
          </a:xfrm>
          <a:prstGeom prst="straightConnector1">
            <a:avLst/>
          </a:prstGeom>
          <a:noFill/>
          <a:ln w="9525" cap="flat" cmpd="sng">
            <a:solidFill>
              <a:srgbClr val="666666"/>
            </a:solidFill>
            <a:prstDash val="solid"/>
            <a:round/>
            <a:headEnd type="none" w="sm" len="sm"/>
            <a:tailEnd type="triangle" w="med" len="med"/>
          </a:ln>
        </p:spPr>
      </p:cxnSp>
      <p:cxnSp>
        <p:nvCxnSpPr>
          <p:cNvPr id="607" name="Google Shape;607;p47"/>
          <p:cNvCxnSpPr/>
          <p:nvPr/>
        </p:nvCxnSpPr>
        <p:spPr>
          <a:xfrm rot="10800000">
            <a:off x="1600200" y="6202680"/>
            <a:ext cx="1981200" cy="0"/>
          </a:xfrm>
          <a:prstGeom prst="straightConnector1">
            <a:avLst/>
          </a:prstGeom>
          <a:noFill/>
          <a:ln w="9525" cap="flat" cmpd="sng">
            <a:solidFill>
              <a:srgbClr val="666666"/>
            </a:solidFill>
            <a:prstDash val="solid"/>
            <a:round/>
            <a:headEnd type="none" w="sm" len="sm"/>
            <a:tailEnd type="none" w="sm" len="sm"/>
          </a:ln>
        </p:spPr>
      </p:cxnSp>
      <p:cxnSp>
        <p:nvCxnSpPr>
          <p:cNvPr id="608" name="Google Shape;608;p47"/>
          <p:cNvCxnSpPr/>
          <p:nvPr/>
        </p:nvCxnSpPr>
        <p:spPr>
          <a:xfrm rot="10800000">
            <a:off x="1600200" y="5821680"/>
            <a:ext cx="0" cy="381000"/>
          </a:xfrm>
          <a:prstGeom prst="straightConnector1">
            <a:avLst/>
          </a:prstGeom>
          <a:noFill/>
          <a:ln w="9525" cap="flat" cmpd="sng">
            <a:solidFill>
              <a:srgbClr val="666666"/>
            </a:solidFill>
            <a:prstDash val="solid"/>
            <a:round/>
            <a:headEnd type="none" w="sm" len="sm"/>
            <a:tailEnd type="triangle" w="med" len="med"/>
          </a:ln>
        </p:spPr>
      </p:cxnSp>
      <p:sp>
        <p:nvSpPr>
          <p:cNvPr id="609" name="Google Shape;609;p47"/>
          <p:cNvSpPr txBox="1"/>
          <p:nvPr/>
        </p:nvSpPr>
        <p:spPr>
          <a:xfrm>
            <a:off x="1444478" y="65375"/>
            <a:ext cx="625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small">
                <a:solidFill>
                  <a:srgbClr val="FFFFFF"/>
                </a:solidFill>
                <a:latin typeface="Calibri"/>
                <a:ea typeface="Calibri"/>
                <a:cs typeface="Calibri"/>
                <a:sym typeface="Calibri"/>
              </a:rPr>
              <a:t>La Cadena de Comunicación</a:t>
            </a:r>
            <a:endParaRPr sz="2800" b="1" i="0" u="none" strike="noStrike" cap="small">
              <a:solidFill>
                <a:srgbClr val="FFFFFF"/>
              </a:solidFill>
              <a:latin typeface="Calibri"/>
              <a:ea typeface="Calibri"/>
              <a:cs typeface="Calibri"/>
              <a:sym typeface="Calibri"/>
            </a:endParaRPr>
          </a:p>
        </p:txBody>
      </p:sp>
      <p:sp>
        <p:nvSpPr>
          <p:cNvPr id="610" name="Google Shape;610;p47"/>
          <p:cNvSpPr/>
          <p:nvPr/>
        </p:nvSpPr>
        <p:spPr>
          <a:xfrm>
            <a:off x="-45720" y="455440"/>
            <a:ext cx="9189720" cy="584775"/>
          </a:xfrm>
          <a:prstGeom prst="rect">
            <a:avLst/>
          </a:prstGeom>
          <a:noFill/>
          <a:ln>
            <a:noFill/>
          </a:ln>
        </p:spPr>
        <p:txBody>
          <a:bodyPr spcFirstLastPara="1" wrap="square" lIns="91425" tIns="45700" rIns="91425" bIns="45700" anchor="t" anchorCtr="0">
            <a:noAutofit/>
          </a:bodyPr>
          <a:lstStyle/>
          <a:p>
            <a:pPr marL="127000" marR="0" lvl="0" indent="0" algn="l" rtl="0">
              <a:lnSpc>
                <a:spcPct val="100000"/>
              </a:lnSpc>
              <a:spcBef>
                <a:spcPts val="0"/>
              </a:spcBef>
              <a:spcAft>
                <a:spcPts val="0"/>
              </a:spcAft>
              <a:buNone/>
            </a:pPr>
            <a:endParaRPr sz="1600" b="1" i="0" u="none" strike="noStrike" cap="none">
              <a:solidFill>
                <a:srgbClr val="000000"/>
              </a:solidFill>
              <a:latin typeface="Cabin"/>
              <a:ea typeface="Cabin"/>
              <a:cs typeface="Cabin"/>
              <a:sym typeface="Cabin"/>
            </a:endParaRPr>
          </a:p>
          <a:p>
            <a:pPr marL="127000" marR="0" lvl="0" indent="0" algn="l" rtl="0">
              <a:lnSpc>
                <a:spcPct val="100000"/>
              </a:lnSpc>
              <a:spcBef>
                <a:spcPts val="0"/>
              </a:spcBef>
              <a:spcAft>
                <a:spcPts val="0"/>
              </a:spcAft>
              <a:buNone/>
            </a:pPr>
            <a:r>
              <a:rPr lang="es-ES" sz="1600" b="1" i="0" u="none" strike="noStrike" cap="none">
                <a:solidFill>
                  <a:srgbClr val="000000"/>
                </a:solidFill>
                <a:latin typeface="Cabin"/>
                <a:ea typeface="Cabin"/>
                <a:cs typeface="Cabin"/>
                <a:sym typeface="Cabin"/>
              </a:rPr>
              <a:t>Es un proceso con varios subprocesos y elementos formando la “cadena de la comunicación”</a:t>
            </a:r>
            <a:endParaRPr sz="1600" b="0" i="0" u="none" strike="noStrike" cap="none">
              <a:solidFill>
                <a:srgbClr val="000000"/>
              </a:solidFill>
              <a:latin typeface="Cabin"/>
              <a:ea typeface="Cabin"/>
              <a:cs typeface="Cabin"/>
              <a:sym typeface="Cabin"/>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48"/>
          <p:cNvSpPr txBox="1"/>
          <p:nvPr/>
        </p:nvSpPr>
        <p:spPr>
          <a:xfrm>
            <a:off x="854307" y="1462424"/>
            <a:ext cx="6355385" cy="2655888"/>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548135"/>
              </a:buClr>
              <a:buSzPts val="2700"/>
              <a:buFont typeface="Cabin"/>
              <a:buNone/>
            </a:pPr>
            <a:r>
              <a:rPr lang="es-ES" sz="2700" b="1" i="0" u="none" strike="noStrike" cap="none">
                <a:solidFill>
                  <a:srgbClr val="434343"/>
                </a:solidFill>
                <a:latin typeface="Cabin"/>
                <a:ea typeface="Cabin"/>
                <a:cs typeface="Cabin"/>
                <a:sym typeface="Cabin"/>
              </a:rPr>
              <a:t>“LOS PROBLEMAS DE COMUNICACIÓN NO DERIVAN DE QUE COMUNIQUEMOS MAL, SINO DE QUE COMUNICAMOS DEMASIADO BIEN” </a:t>
            </a:r>
            <a:br>
              <a:rPr lang="es-ES" sz="2700" b="1" i="0" u="none" strike="noStrike" cap="none">
                <a:solidFill>
                  <a:srgbClr val="434343"/>
                </a:solidFill>
                <a:latin typeface="Cabin"/>
                <a:ea typeface="Cabin"/>
                <a:cs typeface="Cabin"/>
                <a:sym typeface="Cabin"/>
              </a:rPr>
            </a:br>
            <a:endParaRPr sz="2700" b="1" i="0" u="none" strike="noStrike" cap="none">
              <a:solidFill>
                <a:srgbClr val="434343"/>
              </a:solidFill>
              <a:latin typeface="Cabin"/>
              <a:ea typeface="Cabin"/>
              <a:cs typeface="Cabin"/>
              <a:sym typeface="Cabin"/>
            </a:endParaRPr>
          </a:p>
          <a:p>
            <a:pPr marL="0" marR="0" lvl="0" indent="0" algn="r" rtl="0">
              <a:lnSpc>
                <a:spcPct val="100000"/>
              </a:lnSpc>
              <a:spcBef>
                <a:spcPts val="600"/>
              </a:spcBef>
              <a:spcAft>
                <a:spcPts val="0"/>
              </a:spcAft>
              <a:buClr>
                <a:srgbClr val="C00000"/>
              </a:buClr>
              <a:buSzPts val="2700"/>
              <a:buFont typeface="Cabin"/>
              <a:buNone/>
            </a:pPr>
            <a:r>
              <a:rPr lang="es-ES" sz="2700" b="1" i="0" u="none" strike="noStrike" cap="none">
                <a:solidFill>
                  <a:srgbClr val="434343"/>
                </a:solidFill>
                <a:latin typeface="Cabin"/>
                <a:ea typeface="Cabin"/>
                <a:cs typeface="Cabin"/>
                <a:sym typeface="Cabin"/>
              </a:rPr>
              <a:t>Alfred Schutz</a:t>
            </a:r>
            <a:br>
              <a:rPr lang="es-ES" sz="2700" b="1" i="0" u="none" strike="noStrike" cap="none">
                <a:solidFill>
                  <a:srgbClr val="434343"/>
                </a:solidFill>
                <a:latin typeface="Cabin"/>
                <a:ea typeface="Cabin"/>
                <a:cs typeface="Cabin"/>
                <a:sym typeface="Cabin"/>
              </a:rPr>
            </a:br>
            <a:endParaRPr sz="2700" b="1" i="0" u="none" strike="noStrike" cap="none">
              <a:solidFill>
                <a:srgbClr val="434343"/>
              </a:solidFill>
              <a:latin typeface="Cabin"/>
              <a:ea typeface="Cabin"/>
              <a:cs typeface="Cabin"/>
              <a:sym typeface="Cabin"/>
            </a:endParaRPr>
          </a:p>
        </p:txBody>
      </p:sp>
      <p:pic>
        <p:nvPicPr>
          <p:cNvPr id="617" name="Google Shape;617;p48"/>
          <p:cNvPicPr preferRelativeResize="0"/>
          <p:nvPr/>
        </p:nvPicPr>
        <p:blipFill rotWithShape="1">
          <a:blip r:embed="rId3">
            <a:alphaModFix/>
          </a:blip>
          <a:srcRect/>
          <a:stretch/>
        </p:blipFill>
        <p:spPr>
          <a:xfrm>
            <a:off x="7354448" y="1249680"/>
            <a:ext cx="1637604" cy="2340396"/>
          </a:xfrm>
          <a:prstGeom prst="rect">
            <a:avLst/>
          </a:prstGeom>
          <a:noFill/>
          <a:ln>
            <a:noFill/>
          </a:ln>
          <a:effectLst>
            <a:outerShdw blurRad="292100" dist="139700" dir="2700000" algn="tl" rotWithShape="0">
              <a:srgbClr val="333333">
                <a:alpha val="64313"/>
              </a:srgbClr>
            </a:outerShdw>
          </a:effectLst>
        </p:spPr>
      </p:pic>
      <p:sp>
        <p:nvSpPr>
          <p:cNvPr id="618" name="Google Shape;618;p48"/>
          <p:cNvSpPr txBox="1"/>
          <p:nvPr/>
        </p:nvSpPr>
        <p:spPr>
          <a:xfrm>
            <a:off x="1286302" y="4154746"/>
            <a:ext cx="6571396" cy="165030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rgbClr val="000000"/>
              </a:buClr>
              <a:buSzPts val="2000"/>
              <a:buFont typeface="Arial"/>
              <a:buNone/>
            </a:pPr>
            <a:r>
              <a:rPr lang="es-ES" sz="2000" b="0" i="0" u="none" strike="noStrike" cap="none">
                <a:solidFill>
                  <a:srgbClr val="000000"/>
                </a:solidFill>
                <a:latin typeface="Cabin"/>
                <a:ea typeface="Cabin"/>
                <a:cs typeface="Cabin"/>
                <a:sym typeface="Cabin"/>
              </a:rPr>
              <a:t>El significado de los mensajes no se transmite únicamente a través de elementos verbales, sino también mediante otros no verbales.</a:t>
            </a:r>
            <a:endParaRPr sz="2000" b="0" i="0" u="none" strike="noStrike" cap="none">
              <a:solidFill>
                <a:srgbClr val="000000"/>
              </a:solidFill>
              <a:latin typeface="Cabin"/>
              <a:ea typeface="Cabin"/>
              <a:cs typeface="Cabin"/>
              <a:sym typeface="Cabin"/>
            </a:endParaRPr>
          </a:p>
        </p:txBody>
      </p:sp>
      <p:sp>
        <p:nvSpPr>
          <p:cNvPr id="619" name="Google Shape;619;p48"/>
          <p:cNvSpPr txBox="1"/>
          <p:nvPr/>
        </p:nvSpPr>
        <p:spPr>
          <a:xfrm>
            <a:off x="1474352" y="139140"/>
            <a:ext cx="7517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s-ES" sz="2200" b="1" i="0" u="none" strike="noStrike" cap="small">
                <a:solidFill>
                  <a:srgbClr val="FFFFFF"/>
                </a:solidFill>
                <a:latin typeface="Calibri"/>
                <a:ea typeface="Calibri"/>
                <a:cs typeface="Calibri"/>
                <a:sym typeface="Calibri"/>
              </a:rPr>
              <a:t>Las Funciones de la Comunicación Verbal y no Verbal </a:t>
            </a:r>
            <a:endParaRPr sz="22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8"/>
                                        </p:tgtEl>
                                        <p:attrNameLst>
                                          <p:attrName>style.visibility</p:attrName>
                                        </p:attrNameLst>
                                      </p:cBhvr>
                                      <p:to>
                                        <p:strVal val="visible"/>
                                      </p:to>
                                    </p:set>
                                    <p:animEffect transition="in" filter="fade">
                                      <p:cBhvr>
                                        <p:cTn id="7" dur="1000"/>
                                        <p:tgtEl>
                                          <p:spTgt spid="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9"/>
          <p:cNvSpPr txBox="1"/>
          <p:nvPr/>
        </p:nvSpPr>
        <p:spPr>
          <a:xfrm>
            <a:off x="151948" y="539449"/>
            <a:ext cx="3446442" cy="101785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s-ES" sz="2400" b="1" i="0" u="none" strike="noStrike" cap="none">
                <a:solidFill>
                  <a:srgbClr val="000000"/>
                </a:solidFill>
                <a:latin typeface="Cabin"/>
                <a:ea typeface="Cabin"/>
                <a:cs typeface="Cabin"/>
                <a:sym typeface="Cabin"/>
              </a:rPr>
              <a:t>La Comunicación Verbal</a:t>
            </a:r>
            <a:endParaRPr sz="2400" b="0" i="0" u="none" strike="noStrike" cap="none">
              <a:solidFill>
                <a:srgbClr val="000000"/>
              </a:solidFill>
              <a:latin typeface="Calibri"/>
              <a:ea typeface="Calibri"/>
              <a:cs typeface="Calibri"/>
              <a:sym typeface="Calibri"/>
            </a:endParaRPr>
          </a:p>
        </p:txBody>
      </p:sp>
      <p:sp>
        <p:nvSpPr>
          <p:cNvPr id="626" name="Google Shape;626;p49"/>
          <p:cNvSpPr txBox="1"/>
          <p:nvPr/>
        </p:nvSpPr>
        <p:spPr>
          <a:xfrm>
            <a:off x="-20483" y="2955793"/>
            <a:ext cx="4100648" cy="2515671"/>
          </a:xfrm>
          <a:prstGeom prst="rect">
            <a:avLst/>
          </a:prstGeom>
          <a:noFill/>
          <a:ln>
            <a:noFill/>
          </a:ln>
        </p:spPr>
        <p:txBody>
          <a:bodyPr spcFirstLastPara="1" wrap="square" lIns="91425" tIns="91425" rIns="91425" bIns="91425" anchor="t" anchorCtr="0">
            <a:noAutofit/>
          </a:bodyPr>
          <a:lstStyle/>
          <a:p>
            <a:pPr marL="457200" marR="0" lvl="0" indent="-317500" algn="l" rtl="0">
              <a:lnSpc>
                <a:spcPct val="127142"/>
              </a:lnSpc>
              <a:spcBef>
                <a:spcPts val="0"/>
              </a:spcBef>
              <a:spcAft>
                <a:spcPts val="0"/>
              </a:spcAft>
              <a:buClr>
                <a:srgbClr val="000000"/>
              </a:buClr>
              <a:buSzPts val="1400"/>
              <a:buFont typeface="Cabin"/>
              <a:buChar char="●"/>
            </a:pPr>
            <a:r>
              <a:rPr lang="es-ES" sz="1400" b="0" i="0" u="none" strike="noStrike" cap="none">
                <a:solidFill>
                  <a:srgbClr val="000000"/>
                </a:solidFill>
                <a:latin typeface="Cabin"/>
                <a:ea typeface="Cabin"/>
                <a:cs typeface="Cabin"/>
                <a:sym typeface="Cabin"/>
              </a:rPr>
              <a:t>Las palabras tienen diversas </a:t>
            </a:r>
            <a:r>
              <a:rPr lang="es-ES" sz="1400" b="0" i="1" u="none" strike="noStrike" cap="none">
                <a:solidFill>
                  <a:srgbClr val="000000"/>
                </a:solidFill>
                <a:latin typeface="Cabin"/>
                <a:ea typeface="Cabin"/>
                <a:cs typeface="Cabin"/>
                <a:sym typeface="Cabin"/>
              </a:rPr>
              <a:t>acepciones</a:t>
            </a:r>
            <a:r>
              <a:rPr lang="es-ES" sz="1400" b="0" i="0" u="none" strike="noStrike" cap="none">
                <a:solidFill>
                  <a:srgbClr val="000000"/>
                </a:solidFill>
                <a:latin typeface="Cabin"/>
                <a:ea typeface="Cabin"/>
                <a:cs typeface="Cabin"/>
                <a:sym typeface="Cabin"/>
              </a:rPr>
              <a:t> (ej: competencia, banco…)</a:t>
            </a:r>
            <a:endParaRPr sz="1400" b="0" i="0" u="none" strike="noStrike" cap="none">
              <a:solidFill>
                <a:srgbClr val="000000"/>
              </a:solidFill>
              <a:latin typeface="Cabin"/>
              <a:ea typeface="Cabin"/>
              <a:cs typeface="Cabin"/>
              <a:sym typeface="Cabin"/>
            </a:endParaRPr>
          </a:p>
          <a:p>
            <a:pPr marL="457200" marR="0" lvl="0" indent="-317500" algn="l" rtl="0">
              <a:lnSpc>
                <a:spcPct val="127142"/>
              </a:lnSpc>
              <a:spcBef>
                <a:spcPts val="0"/>
              </a:spcBef>
              <a:spcAft>
                <a:spcPts val="0"/>
              </a:spcAft>
              <a:buClr>
                <a:srgbClr val="000000"/>
              </a:buClr>
              <a:buSzPts val="1400"/>
              <a:buFont typeface="Cabin"/>
              <a:buChar char="●"/>
            </a:pPr>
            <a:r>
              <a:rPr lang="es-ES" sz="1400" b="0" i="0" u="none" strike="noStrike" cap="none">
                <a:solidFill>
                  <a:srgbClr val="000000"/>
                </a:solidFill>
                <a:latin typeface="Cabin"/>
                <a:ea typeface="Cabin"/>
                <a:cs typeface="Cabin"/>
                <a:sym typeface="Cabin"/>
              </a:rPr>
              <a:t>Las palabras tienen diverso </a:t>
            </a:r>
            <a:r>
              <a:rPr lang="es-ES" sz="1400" b="0" i="1" u="none" strike="noStrike" cap="none">
                <a:solidFill>
                  <a:srgbClr val="000000"/>
                </a:solidFill>
                <a:latin typeface="Cabin"/>
                <a:ea typeface="Cabin"/>
                <a:cs typeface="Cabin"/>
                <a:sym typeface="Cabin"/>
              </a:rPr>
              <a:t>valor</a:t>
            </a:r>
            <a:r>
              <a:rPr lang="es-ES" sz="1400" b="0" i="0" u="none" strike="noStrike" cap="none">
                <a:solidFill>
                  <a:srgbClr val="000000"/>
                </a:solidFill>
                <a:latin typeface="Cabin"/>
                <a:ea typeface="Cabin"/>
                <a:cs typeface="Cabin"/>
                <a:sym typeface="Cabin"/>
              </a:rPr>
              <a:t>, según el contexto en que se dicen. “¿Cómo se te ha ocurrido esa idea?”</a:t>
            </a:r>
            <a:endParaRPr sz="1400" b="0" i="0" u="none" strike="noStrike" cap="none">
              <a:solidFill>
                <a:srgbClr val="000000"/>
              </a:solidFill>
              <a:latin typeface="Arial"/>
              <a:ea typeface="Arial"/>
              <a:cs typeface="Arial"/>
              <a:sym typeface="Arial"/>
            </a:endParaRPr>
          </a:p>
          <a:p>
            <a:pPr marL="457200" marR="0" lvl="0" indent="-317500" algn="l" rtl="0">
              <a:lnSpc>
                <a:spcPct val="127142"/>
              </a:lnSpc>
              <a:spcBef>
                <a:spcPts val="0"/>
              </a:spcBef>
              <a:spcAft>
                <a:spcPts val="0"/>
              </a:spcAft>
              <a:buClr>
                <a:srgbClr val="000000"/>
              </a:buClr>
              <a:buSzPts val="1400"/>
              <a:buFont typeface="Cabin"/>
              <a:buChar char="●"/>
            </a:pPr>
            <a:r>
              <a:rPr lang="es-ES" sz="1400" b="0" i="1" u="none" strike="noStrike" cap="none">
                <a:solidFill>
                  <a:srgbClr val="000000"/>
                </a:solidFill>
                <a:latin typeface="Cabin"/>
                <a:ea typeface="Cabin"/>
                <a:cs typeface="Cabin"/>
                <a:sym typeface="Cabin"/>
              </a:rPr>
              <a:t>Evocan</a:t>
            </a:r>
            <a:r>
              <a:rPr lang="es-ES" sz="1400" b="0" i="0" u="none" strike="noStrike" cap="none">
                <a:solidFill>
                  <a:srgbClr val="000000"/>
                </a:solidFill>
                <a:latin typeface="Cabin"/>
                <a:ea typeface="Cabin"/>
                <a:cs typeface="Cabin"/>
                <a:sym typeface="Cabin"/>
              </a:rPr>
              <a:t> otras palabras: “Redoblar esfuerzos”</a:t>
            </a:r>
            <a:endParaRPr sz="1400" b="0" i="0" u="none" strike="noStrike" cap="none">
              <a:solidFill>
                <a:srgbClr val="000000"/>
              </a:solidFill>
              <a:latin typeface="Arial"/>
              <a:ea typeface="Arial"/>
              <a:cs typeface="Arial"/>
              <a:sym typeface="Arial"/>
            </a:endParaRPr>
          </a:p>
          <a:p>
            <a:pPr marL="457200" marR="0" lvl="0" indent="-317500" algn="l" rtl="0">
              <a:lnSpc>
                <a:spcPct val="127142"/>
              </a:lnSpc>
              <a:spcBef>
                <a:spcPts val="0"/>
              </a:spcBef>
              <a:spcAft>
                <a:spcPts val="0"/>
              </a:spcAft>
              <a:buClr>
                <a:srgbClr val="000000"/>
              </a:buClr>
              <a:buSzPts val="1400"/>
              <a:buFont typeface="Cabin"/>
              <a:buChar char="●"/>
            </a:pPr>
            <a:r>
              <a:rPr lang="es-ES" sz="1400" b="0" i="0" u="none" strike="noStrike" cap="none">
                <a:solidFill>
                  <a:srgbClr val="000000"/>
                </a:solidFill>
                <a:latin typeface="Cabin"/>
                <a:ea typeface="Cabin"/>
                <a:cs typeface="Cabin"/>
                <a:sym typeface="Cabin"/>
              </a:rPr>
              <a:t>Las palabras llevan un </a:t>
            </a:r>
            <a:r>
              <a:rPr lang="es-ES" sz="1400" b="0" i="1" u="none" strike="noStrike" cap="none">
                <a:solidFill>
                  <a:srgbClr val="000000"/>
                </a:solidFill>
                <a:latin typeface="Cabin"/>
                <a:ea typeface="Cabin"/>
                <a:cs typeface="Cabin"/>
                <a:sym typeface="Cabin"/>
              </a:rPr>
              <a:t>componente afectivo</a:t>
            </a:r>
            <a:r>
              <a:rPr lang="es-ES" sz="1400" b="0" i="0" u="none" strike="noStrike" cap="none">
                <a:solidFill>
                  <a:srgbClr val="000000"/>
                </a:solidFill>
                <a:latin typeface="Cabin"/>
                <a:ea typeface="Cabin"/>
                <a:cs typeface="Cabin"/>
                <a:sym typeface="Cabin"/>
              </a:rPr>
              <a:t>, de grado y signo diferente, según las circunstancias. Tono de voz.</a:t>
            </a:r>
            <a:endParaRPr sz="1400" b="0" i="0" u="none" strike="noStrike" cap="none">
              <a:solidFill>
                <a:srgbClr val="000000"/>
              </a:solidFill>
              <a:latin typeface="Arial"/>
              <a:ea typeface="Arial"/>
              <a:cs typeface="Arial"/>
              <a:sym typeface="Arial"/>
            </a:endParaRPr>
          </a:p>
          <a:p>
            <a:pPr marL="0" marR="0" lvl="0" indent="0" algn="l" rtl="0">
              <a:lnSpc>
                <a:spcPct val="127142"/>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27" name="Google Shape;627;p49"/>
          <p:cNvSpPr txBox="1"/>
          <p:nvPr/>
        </p:nvSpPr>
        <p:spPr>
          <a:xfrm>
            <a:off x="4519753" y="679807"/>
            <a:ext cx="4525107" cy="677598"/>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s-ES" sz="2400" b="1" i="0" u="none" strike="noStrike" cap="none">
                <a:solidFill>
                  <a:srgbClr val="000000"/>
                </a:solidFill>
                <a:latin typeface="Cabin"/>
                <a:ea typeface="Cabin"/>
                <a:cs typeface="Cabin"/>
                <a:sym typeface="Cabin"/>
              </a:rPr>
              <a:t>La Comunicación No Verbal</a:t>
            </a:r>
            <a:endParaRPr sz="2400" b="0" i="0" u="none" strike="noStrike" cap="none">
              <a:solidFill>
                <a:srgbClr val="000000"/>
              </a:solidFill>
              <a:latin typeface="Calibri"/>
              <a:ea typeface="Calibri"/>
              <a:cs typeface="Calibri"/>
              <a:sym typeface="Calibri"/>
            </a:endParaRPr>
          </a:p>
        </p:txBody>
      </p:sp>
      <p:cxnSp>
        <p:nvCxnSpPr>
          <p:cNvPr id="628" name="Google Shape;628;p49"/>
          <p:cNvCxnSpPr/>
          <p:nvPr/>
        </p:nvCxnSpPr>
        <p:spPr>
          <a:xfrm rot="10800000">
            <a:off x="4080166" y="2930125"/>
            <a:ext cx="0" cy="3552600"/>
          </a:xfrm>
          <a:prstGeom prst="straightConnector1">
            <a:avLst/>
          </a:prstGeom>
          <a:noFill/>
          <a:ln w="31750" cap="flat" cmpd="sng">
            <a:solidFill>
              <a:srgbClr val="629DD1"/>
            </a:solidFill>
            <a:prstDash val="solid"/>
            <a:round/>
            <a:headEnd type="none" w="sm" len="sm"/>
            <a:tailEnd type="none" w="sm" len="sm"/>
          </a:ln>
        </p:spPr>
      </p:cxnSp>
      <p:sp>
        <p:nvSpPr>
          <p:cNvPr id="629" name="Google Shape;629;p49"/>
          <p:cNvSpPr txBox="1"/>
          <p:nvPr/>
        </p:nvSpPr>
        <p:spPr>
          <a:xfrm>
            <a:off x="4052860" y="2891076"/>
            <a:ext cx="5074033" cy="3905654"/>
          </a:xfrm>
          <a:prstGeom prst="rect">
            <a:avLst/>
          </a:prstGeom>
          <a:noFill/>
          <a:ln>
            <a:noFill/>
          </a:ln>
        </p:spPr>
        <p:txBody>
          <a:bodyPr spcFirstLastPara="1" wrap="square" lIns="72000" tIns="91425" rIns="91425" bIns="91425" anchor="ctr" anchorCtr="0">
            <a:noAutofit/>
          </a:bodyPr>
          <a:lstStyle/>
          <a:p>
            <a:pPr marL="457200" marR="0" lvl="0" indent="-317500" algn="l" rtl="0">
              <a:lnSpc>
                <a:spcPct val="90000"/>
              </a:lnSpc>
              <a:spcBef>
                <a:spcPts val="0"/>
              </a:spcBef>
              <a:spcAft>
                <a:spcPts val="0"/>
              </a:spcAft>
              <a:buClr>
                <a:srgbClr val="000000"/>
              </a:buClr>
              <a:buSzPts val="1400"/>
              <a:buFont typeface="Cabin"/>
              <a:buChar char="●"/>
            </a:pPr>
            <a:r>
              <a:rPr lang="es-ES" sz="1400" b="0" i="0" u="none" strike="noStrike" cap="none">
                <a:solidFill>
                  <a:srgbClr val="000000"/>
                </a:solidFill>
                <a:latin typeface="Cabin"/>
                <a:ea typeface="Cabin"/>
                <a:cs typeface="Cabin"/>
                <a:sym typeface="Cabin"/>
              </a:rPr>
              <a:t>Son todos los elementos de un mensaje que no son palabras. </a:t>
            </a:r>
            <a:endParaRPr sz="1400" b="0" i="0" u="none" strike="noStrike" cap="none">
              <a:solidFill>
                <a:srgbClr val="000000"/>
              </a:solidFill>
              <a:latin typeface="Cabin"/>
              <a:ea typeface="Cabin"/>
              <a:cs typeface="Cabin"/>
              <a:sym typeface="Cabin"/>
            </a:endParaRPr>
          </a:p>
          <a:p>
            <a:pPr marL="457200" marR="0" lvl="0" indent="-317500" algn="l" rtl="0">
              <a:lnSpc>
                <a:spcPct val="90000"/>
              </a:lnSpc>
              <a:spcBef>
                <a:spcPts val="0"/>
              </a:spcBef>
              <a:spcAft>
                <a:spcPts val="0"/>
              </a:spcAft>
              <a:buClr>
                <a:srgbClr val="000000"/>
              </a:buClr>
              <a:buSzPts val="1400"/>
              <a:buFont typeface="Cabin"/>
              <a:buChar char="●"/>
            </a:pPr>
            <a:r>
              <a:rPr lang="es-ES" sz="1400" b="0" i="0" u="none" strike="noStrike" cap="none">
                <a:solidFill>
                  <a:srgbClr val="000000"/>
                </a:solidFill>
                <a:latin typeface="Cabin"/>
                <a:ea typeface="Cabin"/>
                <a:cs typeface="Cabin"/>
                <a:sym typeface="Cabin"/>
              </a:rPr>
              <a:t>3 aspectos pueden influir en el significado de los mensajes:</a:t>
            </a:r>
            <a:endParaRPr/>
          </a:p>
          <a:p>
            <a:pPr marL="139700" marR="0" lvl="0" indent="0" algn="l" rtl="0">
              <a:lnSpc>
                <a:spcPct val="90000"/>
              </a:lnSpc>
              <a:spcBef>
                <a:spcPts val="0"/>
              </a:spcBef>
              <a:spcAft>
                <a:spcPts val="0"/>
              </a:spcAft>
              <a:buNone/>
            </a:pPr>
            <a:endParaRPr sz="1400" b="0" i="0" u="none" strike="noStrike" cap="none">
              <a:solidFill>
                <a:srgbClr val="000000"/>
              </a:solidFill>
              <a:latin typeface="Cabin"/>
              <a:ea typeface="Cabin"/>
              <a:cs typeface="Cabin"/>
              <a:sym typeface="Cabin"/>
            </a:endParaRPr>
          </a:p>
          <a:p>
            <a:pPr marL="139700" marR="0" lvl="1" indent="0" algn="just" rtl="0">
              <a:lnSpc>
                <a:spcPct val="90000"/>
              </a:lnSpc>
              <a:spcBef>
                <a:spcPts val="0"/>
              </a:spcBef>
              <a:spcAft>
                <a:spcPts val="0"/>
              </a:spcAft>
              <a:buNone/>
            </a:pPr>
            <a:r>
              <a:rPr lang="es-ES" sz="1400" b="0" i="0" u="none" strike="noStrike" cap="none">
                <a:solidFill>
                  <a:srgbClr val="000000"/>
                </a:solidFill>
                <a:latin typeface="Cabin"/>
                <a:ea typeface="Cabin"/>
                <a:cs typeface="Cabin"/>
                <a:sym typeface="Cabin"/>
              </a:rPr>
              <a:t>1)  La expresión facial y corporal.</a:t>
            </a:r>
            <a:endParaRPr/>
          </a:p>
          <a:p>
            <a:pPr marL="139700" marR="0" lvl="1" indent="0" algn="just" rtl="0">
              <a:lnSpc>
                <a:spcPct val="90000"/>
              </a:lnSpc>
              <a:spcBef>
                <a:spcPts val="0"/>
              </a:spcBef>
              <a:spcAft>
                <a:spcPts val="0"/>
              </a:spcAft>
              <a:buNone/>
            </a:pPr>
            <a:r>
              <a:rPr lang="es-ES" sz="1400" b="0" i="0" u="none" strike="noStrike" cap="none">
                <a:solidFill>
                  <a:srgbClr val="000000"/>
                </a:solidFill>
                <a:latin typeface="Cabin"/>
                <a:ea typeface="Cabin"/>
                <a:cs typeface="Cabin"/>
                <a:sym typeface="Cabin"/>
              </a:rPr>
              <a:t>2) Fenómenos paralinguísticos relacionados con la voz humana</a:t>
            </a:r>
            <a:endParaRPr/>
          </a:p>
          <a:p>
            <a:pPr marL="139700" marR="0" lvl="1" indent="0" algn="just" rtl="0">
              <a:lnSpc>
                <a:spcPct val="90000"/>
              </a:lnSpc>
              <a:spcBef>
                <a:spcPts val="0"/>
              </a:spcBef>
              <a:spcAft>
                <a:spcPts val="0"/>
              </a:spcAft>
              <a:buNone/>
            </a:pPr>
            <a:r>
              <a:rPr lang="es-ES" sz="1400" b="0" i="0" u="none" strike="noStrike" cap="none">
                <a:solidFill>
                  <a:srgbClr val="000000"/>
                </a:solidFill>
                <a:latin typeface="Cabin"/>
                <a:ea typeface="Cabin"/>
                <a:cs typeface="Cabin"/>
                <a:sym typeface="Cabin"/>
              </a:rPr>
              <a:t>3) Factores ambientales, el territorio, elementos físicos del lugar, ropa.</a:t>
            </a:r>
            <a:endParaRPr sz="1400" b="0" i="0" u="none" strike="noStrike" cap="none">
              <a:solidFill>
                <a:srgbClr val="000000"/>
              </a:solidFill>
              <a:latin typeface="Cabin"/>
              <a:ea typeface="Cabin"/>
              <a:cs typeface="Cabin"/>
              <a:sym typeface="Cabin"/>
            </a:endParaRPr>
          </a:p>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a:p>
            <a:pPr marL="63500" marR="0" lvl="1" indent="0" algn="l" rtl="0">
              <a:lnSpc>
                <a:spcPct val="90000"/>
              </a:lnSpc>
              <a:spcBef>
                <a:spcPts val="0"/>
              </a:spcBef>
              <a:spcAft>
                <a:spcPts val="0"/>
              </a:spcAft>
              <a:buNone/>
            </a:pPr>
            <a:r>
              <a:rPr lang="es-ES" sz="1400" b="0" i="0" u="none" strike="noStrike" cap="none">
                <a:solidFill>
                  <a:srgbClr val="000000"/>
                </a:solidFill>
                <a:latin typeface="Cabin"/>
                <a:ea typeface="Cabin"/>
                <a:cs typeface="Cabin"/>
                <a:sym typeface="Cabin"/>
              </a:rPr>
              <a:t>El lenguaje de los gestos dice tanto o más que las palabras. Cuando no coinciden= &gt; el receptor puede captar la incongruencia y preguntarse sobre la sinceridad del emisor.</a:t>
            </a:r>
            <a:endParaRPr/>
          </a:p>
          <a:p>
            <a:pPr marL="63500" marR="0" lvl="1" indent="0" algn="l" rtl="0">
              <a:lnSpc>
                <a:spcPct val="90000"/>
              </a:lnSpc>
              <a:spcBef>
                <a:spcPts val="0"/>
              </a:spcBef>
              <a:spcAft>
                <a:spcPts val="0"/>
              </a:spcAft>
              <a:buNone/>
            </a:pPr>
            <a:endParaRPr sz="700" b="0" i="0" u="none" strike="noStrike" cap="none">
              <a:solidFill>
                <a:srgbClr val="000000"/>
              </a:solidFill>
              <a:latin typeface="Cabin"/>
              <a:ea typeface="Cabin"/>
              <a:cs typeface="Cabin"/>
              <a:sym typeface="Cabin"/>
            </a:endParaRPr>
          </a:p>
          <a:p>
            <a:pPr marL="1371600" marR="0" lvl="2" indent="-317500" algn="l" rtl="0">
              <a:lnSpc>
                <a:spcPct val="90000"/>
              </a:lnSpc>
              <a:spcBef>
                <a:spcPts val="0"/>
              </a:spcBef>
              <a:spcAft>
                <a:spcPts val="0"/>
              </a:spcAft>
              <a:buClr>
                <a:srgbClr val="000000"/>
              </a:buClr>
              <a:buSzPts val="1400"/>
              <a:buFont typeface="Arial"/>
              <a:buChar char="■"/>
            </a:pPr>
            <a:r>
              <a:rPr lang="es-ES" sz="1400" b="0" i="0" u="none" strike="noStrike" cap="none">
                <a:solidFill>
                  <a:srgbClr val="000000"/>
                </a:solidFill>
                <a:latin typeface="Cabin"/>
                <a:ea typeface="Cabin"/>
                <a:cs typeface="Cabin"/>
                <a:sym typeface="Cabin"/>
              </a:rPr>
              <a:t>La mirada.</a:t>
            </a:r>
            <a:endParaRPr sz="1400" b="0" i="0" u="none" strike="noStrike" cap="none">
              <a:solidFill>
                <a:srgbClr val="000000"/>
              </a:solidFill>
              <a:latin typeface="Arial"/>
              <a:ea typeface="Arial"/>
              <a:cs typeface="Arial"/>
              <a:sym typeface="Arial"/>
            </a:endParaRPr>
          </a:p>
          <a:p>
            <a:pPr marL="1371600" marR="0" lvl="2" indent="-317500" algn="l" rtl="0">
              <a:lnSpc>
                <a:spcPct val="90000"/>
              </a:lnSpc>
              <a:spcBef>
                <a:spcPts val="480"/>
              </a:spcBef>
              <a:spcAft>
                <a:spcPts val="0"/>
              </a:spcAft>
              <a:buClr>
                <a:srgbClr val="000000"/>
              </a:buClr>
              <a:buSzPts val="1400"/>
              <a:buFont typeface="Arial"/>
              <a:buChar char="■"/>
            </a:pPr>
            <a:r>
              <a:rPr lang="es-ES" sz="1400" b="0" i="0" u="none" strike="noStrike" cap="none">
                <a:solidFill>
                  <a:srgbClr val="000000"/>
                </a:solidFill>
                <a:latin typeface="Cabin"/>
                <a:ea typeface="Cabin"/>
                <a:cs typeface="Cabin"/>
                <a:sym typeface="Cabin"/>
              </a:rPr>
              <a:t>Los gestos faciales (sonrisa, muecas…).</a:t>
            </a:r>
            <a:endParaRPr sz="1400" b="0" i="0" u="none" strike="noStrike" cap="none">
              <a:solidFill>
                <a:srgbClr val="000000"/>
              </a:solidFill>
              <a:latin typeface="Arial"/>
              <a:ea typeface="Arial"/>
              <a:cs typeface="Arial"/>
              <a:sym typeface="Arial"/>
            </a:endParaRPr>
          </a:p>
          <a:p>
            <a:pPr marL="1371600" marR="0" lvl="2" indent="-317500" algn="l" rtl="0">
              <a:lnSpc>
                <a:spcPct val="90000"/>
              </a:lnSpc>
              <a:spcBef>
                <a:spcPts val="480"/>
              </a:spcBef>
              <a:spcAft>
                <a:spcPts val="0"/>
              </a:spcAft>
              <a:buClr>
                <a:srgbClr val="000000"/>
              </a:buClr>
              <a:buSzPts val="1400"/>
              <a:buFont typeface="Arial"/>
              <a:buChar char="■"/>
            </a:pPr>
            <a:r>
              <a:rPr lang="es-ES" sz="1400" b="0" i="0" u="none" strike="noStrike" cap="none">
                <a:solidFill>
                  <a:srgbClr val="000000"/>
                </a:solidFill>
                <a:latin typeface="Cabin"/>
                <a:ea typeface="Cabin"/>
                <a:cs typeface="Cabin"/>
                <a:sym typeface="Cabin"/>
              </a:rPr>
              <a:t>Los brazos y las manos.</a:t>
            </a:r>
            <a:endParaRPr sz="1400" b="0" i="0" u="none" strike="noStrike" cap="none">
              <a:solidFill>
                <a:srgbClr val="000000"/>
              </a:solidFill>
              <a:latin typeface="Arial"/>
              <a:ea typeface="Arial"/>
              <a:cs typeface="Arial"/>
              <a:sym typeface="Arial"/>
            </a:endParaRPr>
          </a:p>
          <a:p>
            <a:pPr marL="1371600" marR="0" lvl="2" indent="-317500" algn="l" rtl="0">
              <a:lnSpc>
                <a:spcPct val="90000"/>
              </a:lnSpc>
              <a:spcBef>
                <a:spcPts val="480"/>
              </a:spcBef>
              <a:spcAft>
                <a:spcPts val="0"/>
              </a:spcAft>
              <a:buClr>
                <a:srgbClr val="000000"/>
              </a:buClr>
              <a:buSzPts val="1400"/>
              <a:buFont typeface="Arial"/>
              <a:buChar char="■"/>
            </a:pPr>
            <a:r>
              <a:rPr lang="es-ES" sz="1400" b="0" i="0" u="none" strike="noStrike" cap="none">
                <a:solidFill>
                  <a:srgbClr val="000000"/>
                </a:solidFill>
                <a:latin typeface="Cabin"/>
                <a:ea typeface="Cabin"/>
                <a:cs typeface="Cabin"/>
                <a:sym typeface="Cabin"/>
              </a:rPr>
              <a:t>La postura corporal.</a:t>
            </a:r>
            <a:endParaRPr sz="1400" b="0" i="0" u="none" strike="noStrike" cap="none">
              <a:solidFill>
                <a:srgbClr val="000000"/>
              </a:solidFill>
              <a:latin typeface="Cabin"/>
              <a:ea typeface="Cabin"/>
              <a:cs typeface="Cabin"/>
              <a:sym typeface="Cabin"/>
            </a:endParaRPr>
          </a:p>
          <a:p>
            <a:pPr marL="0" marR="0" lvl="0" indent="0" algn="l" rtl="0">
              <a:lnSpc>
                <a:spcPct val="90000"/>
              </a:lnSpc>
              <a:spcBef>
                <a:spcPts val="340"/>
              </a:spcBef>
              <a:spcAft>
                <a:spcPts val="0"/>
              </a:spcAft>
              <a:buClr>
                <a:srgbClr val="000000"/>
              </a:buClr>
              <a:buSzPts val="1400"/>
              <a:buFont typeface="Arial"/>
              <a:buNone/>
            </a:pPr>
            <a:endParaRPr sz="1400" b="0" i="0" u="none" strike="noStrike" cap="none">
              <a:solidFill>
                <a:srgbClr val="000000"/>
              </a:solidFill>
              <a:latin typeface="Cabin"/>
              <a:ea typeface="Cabin"/>
              <a:cs typeface="Cabin"/>
              <a:sym typeface="Cabin"/>
            </a:endParaRPr>
          </a:p>
        </p:txBody>
      </p:sp>
      <p:sp>
        <p:nvSpPr>
          <p:cNvPr id="630" name="Google Shape;630;p49"/>
          <p:cNvSpPr txBox="1"/>
          <p:nvPr/>
        </p:nvSpPr>
        <p:spPr>
          <a:xfrm>
            <a:off x="1474352" y="123900"/>
            <a:ext cx="75177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s-ES" sz="2200" b="1" i="0" u="none" strike="noStrike" cap="small">
                <a:solidFill>
                  <a:srgbClr val="FFFFFF"/>
                </a:solidFill>
                <a:latin typeface="Calibri"/>
                <a:ea typeface="Calibri"/>
                <a:cs typeface="Calibri"/>
                <a:sym typeface="Calibri"/>
              </a:rPr>
              <a:t>Las Funciones de la Comunicación Verbal y no Verbal </a:t>
            </a:r>
            <a:endParaRPr sz="2200" b="0" i="0" u="none" strike="noStrike" cap="none">
              <a:solidFill>
                <a:srgbClr val="FFFFFF"/>
              </a:solidFill>
              <a:latin typeface="Calibri"/>
              <a:ea typeface="Calibri"/>
              <a:cs typeface="Calibri"/>
              <a:sym typeface="Calibri"/>
            </a:endParaRPr>
          </a:p>
        </p:txBody>
      </p:sp>
      <p:sp>
        <p:nvSpPr>
          <p:cNvPr id="631" name="Google Shape;631;p49"/>
          <p:cNvSpPr txBox="1"/>
          <p:nvPr/>
        </p:nvSpPr>
        <p:spPr>
          <a:xfrm>
            <a:off x="1098322" y="1674793"/>
            <a:ext cx="2152592" cy="1238251"/>
          </a:xfrm>
          <a:prstGeom prst="rect">
            <a:avLst/>
          </a:prstGeom>
          <a:noFill/>
          <a:ln>
            <a:noFill/>
          </a:ln>
        </p:spPr>
        <p:txBody>
          <a:bodyPr spcFirstLastPara="1" wrap="square" lIns="118100" tIns="118100" rIns="118100" bIns="118100" anchor="t" anchorCtr="0">
            <a:noAutofit/>
          </a:bodyPr>
          <a:lstStyle/>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Informar</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Preguntar</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Persuadir</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Socializar</a:t>
            </a:r>
            <a:endParaRPr sz="1600" b="0" i="0" u="none" strike="noStrike" cap="none">
              <a:solidFill>
                <a:srgbClr val="000000"/>
              </a:solidFill>
              <a:latin typeface="Cabin"/>
              <a:ea typeface="Cabin"/>
              <a:cs typeface="Cabin"/>
              <a:sym typeface="Cabin"/>
            </a:endParaRPr>
          </a:p>
        </p:txBody>
      </p:sp>
      <p:sp>
        <p:nvSpPr>
          <p:cNvPr id="632" name="Google Shape;632;p49"/>
          <p:cNvSpPr txBox="1"/>
          <p:nvPr/>
        </p:nvSpPr>
        <p:spPr>
          <a:xfrm>
            <a:off x="4910009" y="1669914"/>
            <a:ext cx="4330500" cy="983305"/>
          </a:xfrm>
          <a:prstGeom prst="rect">
            <a:avLst/>
          </a:prstGeom>
          <a:noFill/>
          <a:ln>
            <a:noFill/>
          </a:ln>
        </p:spPr>
        <p:txBody>
          <a:bodyPr spcFirstLastPara="1" wrap="square" lIns="118100" tIns="118100" rIns="118100" bIns="118100" anchor="t" anchorCtr="0">
            <a:noAutofit/>
          </a:bodyPr>
          <a:lstStyle/>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Expresar emociones o actitudes</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Apoyar la comunicación verbal</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Reemplazar la comunicación verbal </a:t>
            </a:r>
            <a:endParaRPr sz="1600" b="0" i="0" u="none" strike="noStrike" cap="none">
              <a:solidFill>
                <a:srgbClr val="000000"/>
              </a:solidFill>
              <a:latin typeface="Cabin"/>
              <a:ea typeface="Cabin"/>
              <a:cs typeface="Cabin"/>
              <a:sym typeface="Cabin"/>
            </a:endParaRPr>
          </a:p>
          <a:p>
            <a:pPr marL="457200" marR="0" lvl="0" indent="-342900" algn="l" rtl="0">
              <a:lnSpc>
                <a:spcPct val="90000"/>
              </a:lnSpc>
              <a:spcBef>
                <a:spcPts val="0"/>
              </a:spcBef>
              <a:spcAft>
                <a:spcPts val="0"/>
              </a:spcAft>
              <a:buClr>
                <a:srgbClr val="000000"/>
              </a:buClr>
              <a:buSzPts val="1800"/>
              <a:buFont typeface="Cabin"/>
              <a:buChar char="➔"/>
            </a:pPr>
            <a:r>
              <a:rPr lang="es-ES" sz="1600" b="0" i="0" u="none" strike="noStrike" cap="none">
                <a:solidFill>
                  <a:srgbClr val="000000"/>
                </a:solidFill>
                <a:latin typeface="Cabin"/>
                <a:ea typeface="Cabin"/>
                <a:cs typeface="Cabin"/>
                <a:sym typeface="Cabin"/>
              </a:rPr>
              <a:t>Para saludar a amigos y conocidos.</a:t>
            </a:r>
            <a:endParaRPr sz="1600" b="0" i="0" u="none" strike="noStrike" cap="none">
              <a:solidFill>
                <a:srgbClr val="000000"/>
              </a:solidFill>
              <a:latin typeface="Arial"/>
              <a:ea typeface="Arial"/>
              <a:cs typeface="Arial"/>
              <a:sym typeface="Arial"/>
            </a:endParaRPr>
          </a:p>
        </p:txBody>
      </p:sp>
      <p:sp>
        <p:nvSpPr>
          <p:cNvPr id="633" name="Google Shape;633;p49"/>
          <p:cNvSpPr/>
          <p:nvPr/>
        </p:nvSpPr>
        <p:spPr>
          <a:xfrm>
            <a:off x="5029200" y="1367837"/>
            <a:ext cx="4035063"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3366"/>
                </a:solidFill>
                <a:latin typeface="Arial"/>
                <a:ea typeface="Arial"/>
                <a:cs typeface="Arial"/>
                <a:sym typeface="Arial"/>
              </a:rPr>
              <a:t>Comunicación transmitida sin palabras</a:t>
            </a:r>
            <a:endParaRPr sz="1400" b="0" i="0" u="none" strike="noStrike" cap="none">
              <a:solidFill>
                <a:srgbClr val="003366"/>
              </a:solidFill>
              <a:latin typeface="Arial"/>
              <a:ea typeface="Arial"/>
              <a:cs typeface="Arial"/>
              <a:sym typeface="Arial"/>
            </a:endParaRPr>
          </a:p>
        </p:txBody>
      </p:sp>
      <p:sp>
        <p:nvSpPr>
          <p:cNvPr id="634" name="Google Shape;634;p49"/>
          <p:cNvSpPr/>
          <p:nvPr/>
        </p:nvSpPr>
        <p:spPr>
          <a:xfrm>
            <a:off x="129543" y="1354993"/>
            <a:ext cx="3920143"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3366"/>
                </a:solidFill>
                <a:latin typeface="Arial"/>
                <a:ea typeface="Arial"/>
                <a:cs typeface="Arial"/>
                <a:sym typeface="Arial"/>
              </a:rPr>
              <a:t>Es el uso de palabras para la interacción (oral o escritas)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animEffect transition="in" filter="fade">
                                      <p:cBhvr>
                                        <p:cTn id="7" dur="1000"/>
                                        <p:tgtEl>
                                          <p:spTgt spid="627"/>
                                        </p:tgtEl>
                                      </p:cBhvr>
                                    </p:animEffect>
                                  </p:childTnLst>
                                </p:cTn>
                              </p:par>
                              <p:par>
                                <p:cTn id="8" presetID="10" presetClass="entr" presetSubtype="0" fill="hold" nodeType="withEffect">
                                  <p:stCondLst>
                                    <p:cond delay="0"/>
                                  </p:stCondLst>
                                  <p:childTnLst>
                                    <p:set>
                                      <p:cBhvr>
                                        <p:cTn id="9" dur="1" fill="hold">
                                          <p:stCondLst>
                                            <p:cond delay="0"/>
                                          </p:stCondLst>
                                        </p:cTn>
                                        <p:tgtEl>
                                          <p:spTgt spid="629"/>
                                        </p:tgtEl>
                                        <p:attrNameLst>
                                          <p:attrName>style.visibility</p:attrName>
                                        </p:attrNameLst>
                                      </p:cBhvr>
                                      <p:to>
                                        <p:strVal val="visible"/>
                                      </p:to>
                                    </p:set>
                                    <p:animEffect transition="in" filter="fade">
                                      <p:cBhvr>
                                        <p:cTn id="10" dur="1000"/>
                                        <p:tgtEl>
                                          <p:spTgt spid="629"/>
                                        </p:tgtEl>
                                      </p:cBhvr>
                                    </p:animEffect>
                                  </p:childTnLst>
                                </p:cTn>
                              </p:par>
                              <p:par>
                                <p:cTn id="11" presetID="10" presetClass="entr" presetSubtype="0" fill="hold" nodeType="withEffect">
                                  <p:stCondLst>
                                    <p:cond delay="0"/>
                                  </p:stCondLst>
                                  <p:childTnLst>
                                    <p:set>
                                      <p:cBhvr>
                                        <p:cTn id="12" dur="1" fill="hold">
                                          <p:stCondLst>
                                            <p:cond delay="0"/>
                                          </p:stCondLst>
                                        </p:cTn>
                                        <p:tgtEl>
                                          <p:spTgt spid="628"/>
                                        </p:tgtEl>
                                        <p:attrNameLst>
                                          <p:attrName>style.visibility</p:attrName>
                                        </p:attrNameLst>
                                      </p:cBhvr>
                                      <p:to>
                                        <p:strVal val="visible"/>
                                      </p:to>
                                    </p:set>
                                    <p:animEffect transition="in" filter="fade">
                                      <p:cBhvr>
                                        <p:cTn id="13" dur="1000"/>
                                        <p:tgtEl>
                                          <p:spTgt spid="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50"/>
          <p:cNvSpPr txBox="1"/>
          <p:nvPr/>
        </p:nvSpPr>
        <p:spPr>
          <a:xfrm>
            <a:off x="1606600" y="113275"/>
            <a:ext cx="5539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1" u="none" strike="noStrike" cap="small">
                <a:solidFill>
                  <a:srgbClr val="FFFFFF"/>
                </a:solidFill>
                <a:latin typeface="Calibri"/>
                <a:ea typeface="Calibri"/>
                <a:cs typeface="Calibri"/>
                <a:sym typeface="Calibri"/>
              </a:rPr>
              <a:t>Barreras a La Comunicación </a:t>
            </a:r>
            <a:endParaRPr sz="2400" b="0" i="0" u="none" strike="noStrike" cap="none">
              <a:solidFill>
                <a:srgbClr val="FFFFFF"/>
              </a:solidFill>
              <a:latin typeface="Calibri"/>
              <a:ea typeface="Calibri"/>
              <a:cs typeface="Calibri"/>
              <a:sym typeface="Calibri"/>
            </a:endParaRPr>
          </a:p>
        </p:txBody>
      </p:sp>
      <p:sp>
        <p:nvSpPr>
          <p:cNvPr id="641" name="Google Shape;641;p50"/>
          <p:cNvSpPr/>
          <p:nvPr/>
        </p:nvSpPr>
        <p:spPr>
          <a:xfrm>
            <a:off x="718682" y="1753684"/>
            <a:ext cx="6258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2" name="Google Shape;642;p50"/>
          <p:cNvSpPr/>
          <p:nvPr/>
        </p:nvSpPr>
        <p:spPr>
          <a:xfrm>
            <a:off x="1381978" y="1703548"/>
            <a:ext cx="72000" cy="129000"/>
          </a:xfrm>
          <a:prstGeom prst="chevron">
            <a:avLst>
              <a:gd name="adj" fmla="val 9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3" name="Google Shape;643;p50"/>
          <p:cNvSpPr/>
          <p:nvPr/>
        </p:nvSpPr>
        <p:spPr>
          <a:xfrm>
            <a:off x="421924"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4" name="Google Shape;644;p50"/>
          <p:cNvSpPr txBox="1"/>
          <p:nvPr/>
        </p:nvSpPr>
        <p:spPr>
          <a:xfrm>
            <a:off x="508252"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1</a:t>
            </a:r>
            <a:endParaRPr sz="1600" b="0" i="0" u="none" strike="noStrike" cap="none">
              <a:solidFill>
                <a:srgbClr val="000000"/>
              </a:solidFill>
              <a:latin typeface="Arial"/>
              <a:ea typeface="Arial"/>
              <a:cs typeface="Arial"/>
              <a:sym typeface="Arial"/>
            </a:endParaRPr>
          </a:p>
        </p:txBody>
      </p:sp>
      <p:sp>
        <p:nvSpPr>
          <p:cNvPr id="645" name="Google Shape;645;p50"/>
          <p:cNvSpPr/>
          <p:nvPr/>
        </p:nvSpPr>
        <p:spPr>
          <a:xfrm>
            <a:off x="88892" y="2189363"/>
            <a:ext cx="1235400" cy="3553800"/>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6" name="Google Shape;646;p50"/>
          <p:cNvSpPr txBox="1"/>
          <p:nvPr/>
        </p:nvSpPr>
        <p:spPr>
          <a:xfrm>
            <a:off x="7375" y="2457875"/>
            <a:ext cx="1317000" cy="1566600"/>
          </a:xfrm>
          <a:prstGeom prst="rect">
            <a:avLst/>
          </a:prstGeom>
          <a:noFill/>
          <a:ln>
            <a:noFill/>
          </a:ln>
        </p:spPr>
        <p:txBody>
          <a:bodyPr spcFirstLastPara="1" wrap="square" lIns="113400" tIns="165100" rIns="113400" bIns="165100" anchor="t" anchorCtr="0">
            <a:noAutofit/>
          </a:bodyPr>
          <a:lstStyle/>
          <a:p>
            <a:pPr marL="0" marR="0" lvl="0" indent="0" algn="ctr"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Perceptivas, esquema mental diferente; formación y experiencia</a:t>
            </a:r>
            <a:endParaRPr sz="1600" b="0" i="0" u="none" strike="noStrike" cap="none">
              <a:solidFill>
                <a:srgbClr val="000000"/>
              </a:solidFill>
              <a:latin typeface="Cabin"/>
              <a:ea typeface="Cabin"/>
              <a:cs typeface="Cabin"/>
              <a:sym typeface="Cabin"/>
            </a:endParaRPr>
          </a:p>
        </p:txBody>
      </p:sp>
      <p:sp>
        <p:nvSpPr>
          <p:cNvPr id="647" name="Google Shape;647;p50"/>
          <p:cNvSpPr/>
          <p:nvPr/>
        </p:nvSpPr>
        <p:spPr>
          <a:xfrm>
            <a:off x="1500869" y="1753684"/>
            <a:ext cx="14079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8" name="Google Shape;648;p50"/>
          <p:cNvSpPr/>
          <p:nvPr/>
        </p:nvSpPr>
        <p:spPr>
          <a:xfrm>
            <a:off x="2946351" y="1703548"/>
            <a:ext cx="72000" cy="129000"/>
          </a:xfrm>
          <a:prstGeom prst="chevron">
            <a:avLst>
              <a:gd name="adj" fmla="val 9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49" name="Google Shape;649;p50"/>
          <p:cNvSpPr/>
          <p:nvPr/>
        </p:nvSpPr>
        <p:spPr>
          <a:xfrm>
            <a:off x="1763508"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0" name="Google Shape;650;p50"/>
          <p:cNvSpPr txBox="1"/>
          <p:nvPr/>
        </p:nvSpPr>
        <p:spPr>
          <a:xfrm>
            <a:off x="1849835"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2</a:t>
            </a:r>
            <a:endParaRPr sz="1600" b="0" i="0" u="none" strike="noStrike" cap="none">
              <a:solidFill>
                <a:srgbClr val="000000"/>
              </a:solidFill>
              <a:latin typeface="Arial"/>
              <a:ea typeface="Arial"/>
              <a:cs typeface="Arial"/>
              <a:sym typeface="Arial"/>
            </a:endParaRPr>
          </a:p>
        </p:txBody>
      </p:sp>
      <p:sp>
        <p:nvSpPr>
          <p:cNvPr id="651" name="Google Shape;651;p50"/>
          <p:cNvSpPr/>
          <p:nvPr/>
        </p:nvSpPr>
        <p:spPr>
          <a:xfrm>
            <a:off x="1505850" y="2189375"/>
            <a:ext cx="1317000" cy="3553800"/>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2" name="Google Shape;652;p50"/>
          <p:cNvSpPr txBox="1"/>
          <p:nvPr/>
        </p:nvSpPr>
        <p:spPr>
          <a:xfrm>
            <a:off x="1472651" y="2600175"/>
            <a:ext cx="1407900" cy="1566600"/>
          </a:xfrm>
          <a:prstGeom prst="rect">
            <a:avLst/>
          </a:prstGeom>
          <a:noFill/>
          <a:ln>
            <a:noFill/>
          </a:ln>
        </p:spPr>
        <p:txBody>
          <a:bodyPr spcFirstLastPara="1" wrap="square" lIns="113400" tIns="165100" rIns="113400" bIns="165100" anchor="t" anchorCtr="0">
            <a:noAutofit/>
          </a:bodyPr>
          <a:lstStyle/>
          <a:p>
            <a:pPr marL="0" marR="0" lvl="0" indent="0" algn="ctr"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Emocionales, ej; estado anímico.</a:t>
            </a:r>
            <a:endParaRPr sz="1600" b="0" i="0" u="none" strike="noStrike" cap="none">
              <a:solidFill>
                <a:srgbClr val="000000"/>
              </a:solidFill>
              <a:latin typeface="Cabin"/>
              <a:ea typeface="Cabin"/>
              <a:cs typeface="Cabin"/>
              <a:sym typeface="Cabin"/>
            </a:endParaRPr>
          </a:p>
        </p:txBody>
      </p:sp>
      <p:sp>
        <p:nvSpPr>
          <p:cNvPr id="653" name="Google Shape;653;p50"/>
          <p:cNvSpPr/>
          <p:nvPr/>
        </p:nvSpPr>
        <p:spPr>
          <a:xfrm>
            <a:off x="2989044" y="1753684"/>
            <a:ext cx="14079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4" name="Google Shape;654;p50"/>
          <p:cNvSpPr/>
          <p:nvPr/>
        </p:nvSpPr>
        <p:spPr>
          <a:xfrm>
            <a:off x="4510725" y="1703548"/>
            <a:ext cx="72000" cy="129000"/>
          </a:xfrm>
          <a:prstGeom prst="chevron">
            <a:avLst>
              <a:gd name="adj" fmla="val 9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5" name="Google Shape;655;p50"/>
          <p:cNvSpPr/>
          <p:nvPr/>
        </p:nvSpPr>
        <p:spPr>
          <a:xfrm>
            <a:off x="3257490"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6" name="Google Shape;656;p50"/>
          <p:cNvSpPr txBox="1"/>
          <p:nvPr/>
        </p:nvSpPr>
        <p:spPr>
          <a:xfrm>
            <a:off x="3343817"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3</a:t>
            </a:r>
            <a:endParaRPr sz="1600" b="0" i="0" u="none" strike="noStrike" cap="none">
              <a:solidFill>
                <a:srgbClr val="000000"/>
              </a:solidFill>
              <a:latin typeface="Arial"/>
              <a:ea typeface="Arial"/>
              <a:cs typeface="Arial"/>
              <a:sym typeface="Arial"/>
            </a:endParaRPr>
          </a:p>
        </p:txBody>
      </p:sp>
      <p:sp>
        <p:nvSpPr>
          <p:cNvPr id="657" name="Google Shape;657;p50"/>
          <p:cNvSpPr/>
          <p:nvPr/>
        </p:nvSpPr>
        <p:spPr>
          <a:xfrm>
            <a:off x="2938425" y="2189363"/>
            <a:ext cx="1316926" cy="3553756"/>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58" name="Google Shape;658;p50"/>
          <p:cNvSpPr txBox="1"/>
          <p:nvPr/>
        </p:nvSpPr>
        <p:spPr>
          <a:xfrm>
            <a:off x="2925794" y="2529020"/>
            <a:ext cx="1407992" cy="1566655"/>
          </a:xfrm>
          <a:prstGeom prst="rect">
            <a:avLst/>
          </a:prstGeom>
          <a:noFill/>
          <a:ln>
            <a:noFill/>
          </a:ln>
        </p:spPr>
        <p:txBody>
          <a:bodyPr spcFirstLastPara="1" wrap="square" lIns="113400" tIns="165100" rIns="113400" bIns="165100" anchor="t" anchorCtr="0">
            <a:noAutofit/>
          </a:bodyPr>
          <a:lstStyle/>
          <a:p>
            <a:pPr marL="0" marR="0" lvl="0" indent="0" algn="ctr"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Semánticas, cada país, profesión o empresa; lenguaje. </a:t>
            </a:r>
            <a:endParaRPr sz="1600" b="0" i="0" u="none" strike="noStrike" cap="none">
              <a:solidFill>
                <a:srgbClr val="000000"/>
              </a:solidFill>
              <a:latin typeface="Cabin"/>
              <a:ea typeface="Cabin"/>
              <a:cs typeface="Cabin"/>
              <a:sym typeface="Cabin"/>
            </a:endParaRPr>
          </a:p>
        </p:txBody>
      </p:sp>
      <p:sp>
        <p:nvSpPr>
          <p:cNvPr id="659" name="Google Shape;659;p50"/>
          <p:cNvSpPr/>
          <p:nvPr/>
        </p:nvSpPr>
        <p:spPr>
          <a:xfrm>
            <a:off x="4553418" y="1753684"/>
            <a:ext cx="14079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0" name="Google Shape;660;p50"/>
          <p:cNvSpPr/>
          <p:nvPr/>
        </p:nvSpPr>
        <p:spPr>
          <a:xfrm>
            <a:off x="5998899" y="1703548"/>
            <a:ext cx="72000" cy="129000"/>
          </a:xfrm>
          <a:prstGeom prst="chevron">
            <a:avLst>
              <a:gd name="adj" fmla="val 9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1" name="Google Shape;661;p50"/>
          <p:cNvSpPr/>
          <p:nvPr/>
        </p:nvSpPr>
        <p:spPr>
          <a:xfrm>
            <a:off x="4886447"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2" name="Google Shape;662;p50"/>
          <p:cNvSpPr txBox="1"/>
          <p:nvPr/>
        </p:nvSpPr>
        <p:spPr>
          <a:xfrm>
            <a:off x="4972774"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4</a:t>
            </a:r>
            <a:endParaRPr sz="1600" b="0" i="0" u="none" strike="noStrike" cap="none">
              <a:solidFill>
                <a:srgbClr val="000000"/>
              </a:solidFill>
              <a:latin typeface="Arial"/>
              <a:ea typeface="Arial"/>
              <a:cs typeface="Arial"/>
              <a:sym typeface="Arial"/>
            </a:endParaRPr>
          </a:p>
        </p:txBody>
      </p:sp>
      <p:sp>
        <p:nvSpPr>
          <p:cNvPr id="663" name="Google Shape;663;p50"/>
          <p:cNvSpPr/>
          <p:nvPr/>
        </p:nvSpPr>
        <p:spPr>
          <a:xfrm>
            <a:off x="4401550" y="2189375"/>
            <a:ext cx="1407900" cy="3553800"/>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4" name="Google Shape;664;p50"/>
          <p:cNvSpPr txBox="1"/>
          <p:nvPr/>
        </p:nvSpPr>
        <p:spPr>
          <a:xfrm>
            <a:off x="4405425" y="2457875"/>
            <a:ext cx="1476000" cy="1776900"/>
          </a:xfrm>
          <a:prstGeom prst="rect">
            <a:avLst/>
          </a:prstGeom>
          <a:noFill/>
          <a:ln>
            <a:noFill/>
          </a:ln>
        </p:spPr>
        <p:txBody>
          <a:bodyPr spcFirstLastPara="1" wrap="square" lIns="113400" tIns="165100" rIns="113400" bIns="165100" anchor="t" anchorCtr="0">
            <a:noAutofit/>
          </a:bodyPr>
          <a:lstStyle/>
          <a:p>
            <a:pPr marL="0" marR="0" lvl="0" indent="0" algn="ctr"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Transmisión serie: distorsión cuanto más intermediarios</a:t>
            </a:r>
            <a:endParaRPr sz="1600" b="0" i="0" u="none" strike="noStrike" cap="none">
              <a:solidFill>
                <a:srgbClr val="000000"/>
              </a:solidFill>
              <a:latin typeface="Cabin"/>
              <a:ea typeface="Cabin"/>
              <a:cs typeface="Cabin"/>
              <a:sym typeface="Cabin"/>
            </a:endParaRPr>
          </a:p>
        </p:txBody>
      </p:sp>
      <p:sp>
        <p:nvSpPr>
          <p:cNvPr id="665" name="Google Shape;665;p50"/>
          <p:cNvSpPr/>
          <p:nvPr/>
        </p:nvSpPr>
        <p:spPr>
          <a:xfrm>
            <a:off x="6186950" y="1753684"/>
            <a:ext cx="14079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6" name="Google Shape;666;p50"/>
          <p:cNvSpPr/>
          <p:nvPr/>
        </p:nvSpPr>
        <p:spPr>
          <a:xfrm>
            <a:off x="7618349" y="1703548"/>
            <a:ext cx="72000" cy="129000"/>
          </a:xfrm>
          <a:prstGeom prst="chevron">
            <a:avLst>
              <a:gd name="adj" fmla="val 9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7" name="Google Shape;667;p50"/>
          <p:cNvSpPr/>
          <p:nvPr/>
        </p:nvSpPr>
        <p:spPr>
          <a:xfrm>
            <a:off x="6450821"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68" name="Google Shape;668;p50"/>
          <p:cNvSpPr txBox="1"/>
          <p:nvPr/>
        </p:nvSpPr>
        <p:spPr>
          <a:xfrm>
            <a:off x="6537148"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5</a:t>
            </a:r>
            <a:endParaRPr sz="1600" b="0" i="0" u="none" strike="noStrike" cap="none">
              <a:solidFill>
                <a:srgbClr val="000000"/>
              </a:solidFill>
              <a:latin typeface="Arial"/>
              <a:ea typeface="Arial"/>
              <a:cs typeface="Arial"/>
              <a:sym typeface="Arial"/>
            </a:endParaRPr>
          </a:p>
        </p:txBody>
      </p:sp>
      <p:sp>
        <p:nvSpPr>
          <p:cNvPr id="669" name="Google Shape;669;p50"/>
          <p:cNvSpPr/>
          <p:nvPr/>
        </p:nvSpPr>
        <p:spPr>
          <a:xfrm>
            <a:off x="5909275" y="2189375"/>
            <a:ext cx="1540800" cy="3553800"/>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70" name="Google Shape;670;p50"/>
          <p:cNvSpPr txBox="1"/>
          <p:nvPr/>
        </p:nvSpPr>
        <p:spPr>
          <a:xfrm>
            <a:off x="5881425" y="2457875"/>
            <a:ext cx="1608300" cy="1566600"/>
          </a:xfrm>
          <a:prstGeom prst="rect">
            <a:avLst/>
          </a:prstGeom>
          <a:noFill/>
          <a:ln>
            <a:noFill/>
          </a:ln>
        </p:spPr>
        <p:txBody>
          <a:bodyPr spcFirstLastPara="1" wrap="square" lIns="113400" tIns="165100" rIns="113400" bIns="165100" anchor="t" anchorCtr="0">
            <a:noAutofit/>
          </a:bodyPr>
          <a:lstStyle/>
          <a:p>
            <a:pPr marL="0" marR="0" lvl="0" indent="0" algn="ctr"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El número 7  (+,-,2) son la capacidad de tratamiento de registros de memoria rápida pero volátil, no conviene agrupar más conceptos, la mente no los considera.</a:t>
            </a:r>
            <a:endParaRPr sz="1600" b="0" i="0" u="none" strike="noStrike" cap="none">
              <a:solidFill>
                <a:srgbClr val="000000"/>
              </a:solidFill>
              <a:latin typeface="Cabin"/>
              <a:ea typeface="Cabin"/>
              <a:cs typeface="Cabin"/>
              <a:sym typeface="Cabin"/>
            </a:endParaRPr>
          </a:p>
        </p:txBody>
      </p:sp>
      <p:sp>
        <p:nvSpPr>
          <p:cNvPr id="671" name="Google Shape;671;p50"/>
          <p:cNvSpPr/>
          <p:nvPr/>
        </p:nvSpPr>
        <p:spPr>
          <a:xfrm>
            <a:off x="7813442" y="1753684"/>
            <a:ext cx="703800" cy="0"/>
          </a:xfrm>
          <a:prstGeom prst="rect">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72" name="Google Shape;672;p50"/>
          <p:cNvSpPr/>
          <p:nvPr/>
        </p:nvSpPr>
        <p:spPr>
          <a:xfrm>
            <a:off x="8136963" y="1472673"/>
            <a:ext cx="589500" cy="562200"/>
          </a:xfrm>
          <a:prstGeom prst="ellipse">
            <a:avLst/>
          </a:prstGeom>
          <a:gradFill>
            <a:gsLst>
              <a:gs pos="0">
                <a:srgbClr val="719AA9"/>
              </a:gs>
              <a:gs pos="69000">
                <a:srgbClr val="528090"/>
              </a:gs>
              <a:gs pos="100000">
                <a:srgbClr val="4D7A89"/>
              </a:gs>
            </a:gsLst>
            <a:lin ang="5400012" scaled="0"/>
          </a:gradFill>
          <a:ln w="9525" cap="flat" cmpd="sng">
            <a:solidFill>
              <a:srgbClr val="9D90A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73" name="Google Shape;673;p50"/>
          <p:cNvSpPr txBox="1"/>
          <p:nvPr/>
        </p:nvSpPr>
        <p:spPr>
          <a:xfrm>
            <a:off x="8223290" y="1554989"/>
            <a:ext cx="416700" cy="397500"/>
          </a:xfrm>
          <a:prstGeom prst="rect">
            <a:avLst/>
          </a:prstGeom>
          <a:noFill/>
          <a:ln>
            <a:noFill/>
          </a:ln>
        </p:spPr>
        <p:txBody>
          <a:bodyPr spcFirstLastPara="1" wrap="square" lIns="23350" tIns="23350" rIns="23350" bIns="23350" anchor="ctr" anchorCtr="0">
            <a:noAutofit/>
          </a:bodyPr>
          <a:lstStyle/>
          <a:p>
            <a:pPr marL="0" marR="0" lvl="0" indent="0" algn="ctr" rtl="0">
              <a:lnSpc>
                <a:spcPct val="90000"/>
              </a:lnSpc>
              <a:spcBef>
                <a:spcPts val="0"/>
              </a:spcBef>
              <a:spcAft>
                <a:spcPts val="0"/>
              </a:spcAft>
              <a:buClr>
                <a:srgbClr val="FFFFFF"/>
              </a:buClr>
              <a:buSzPts val="2800"/>
              <a:buFont typeface="Cabin"/>
              <a:buNone/>
            </a:pPr>
            <a:r>
              <a:rPr lang="es-ES" sz="1600" b="0" i="0" u="none" strike="noStrike" cap="none">
                <a:solidFill>
                  <a:srgbClr val="FFFFFF"/>
                </a:solidFill>
                <a:latin typeface="Cabin"/>
                <a:ea typeface="Cabin"/>
                <a:cs typeface="Cabin"/>
                <a:sym typeface="Cabin"/>
              </a:rPr>
              <a:t>6</a:t>
            </a:r>
            <a:endParaRPr sz="1600" b="0" i="0" u="none" strike="noStrike" cap="none">
              <a:solidFill>
                <a:srgbClr val="000000"/>
              </a:solidFill>
              <a:latin typeface="Arial"/>
              <a:ea typeface="Arial"/>
              <a:cs typeface="Arial"/>
              <a:sym typeface="Arial"/>
            </a:endParaRPr>
          </a:p>
        </p:txBody>
      </p:sp>
      <p:sp>
        <p:nvSpPr>
          <p:cNvPr id="674" name="Google Shape;674;p50"/>
          <p:cNvSpPr/>
          <p:nvPr/>
        </p:nvSpPr>
        <p:spPr>
          <a:xfrm>
            <a:off x="7537708" y="2189373"/>
            <a:ext cx="1476000" cy="3553800"/>
          </a:xfrm>
          <a:prstGeom prst="upArrowCallout">
            <a:avLst>
              <a:gd name="adj1" fmla="val 50000"/>
              <a:gd name="adj2" fmla="val 20000"/>
              <a:gd name="adj3" fmla="val 20000"/>
              <a:gd name="adj4" fmla="val 100000"/>
            </a:avLst>
          </a:prstGeom>
          <a:solidFill>
            <a:srgbClr val="D1DBDF">
              <a:alpha val="89411"/>
            </a:srgbClr>
          </a:solidFill>
          <a:ln w="9525" cap="flat" cmpd="sng">
            <a:solidFill>
              <a:srgbClr val="D1DBDF">
                <a:alpha val="89411"/>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p:txBody>
      </p:sp>
      <p:sp>
        <p:nvSpPr>
          <p:cNvPr id="675" name="Google Shape;675;p50"/>
          <p:cNvSpPr txBox="1"/>
          <p:nvPr/>
        </p:nvSpPr>
        <p:spPr>
          <a:xfrm>
            <a:off x="7537712" y="2457882"/>
            <a:ext cx="1540800" cy="1566600"/>
          </a:xfrm>
          <a:prstGeom prst="rect">
            <a:avLst/>
          </a:prstGeom>
          <a:noFill/>
          <a:ln>
            <a:noFill/>
          </a:ln>
        </p:spPr>
        <p:txBody>
          <a:bodyPr spcFirstLastPara="1" wrap="square" lIns="113400" tIns="165100" rIns="113400" bIns="165100" anchor="t" anchorCtr="0">
            <a:noAutofit/>
          </a:bodyPr>
          <a:lstStyle/>
          <a:p>
            <a:pPr marL="0" marR="0" lvl="0" indent="0" algn="l" rtl="0">
              <a:lnSpc>
                <a:spcPct val="90000"/>
              </a:lnSpc>
              <a:spcBef>
                <a:spcPts val="0"/>
              </a:spcBef>
              <a:spcAft>
                <a:spcPts val="0"/>
              </a:spcAft>
              <a:buClr>
                <a:srgbClr val="000000"/>
              </a:buClr>
              <a:buSzPts val="1100"/>
              <a:buFont typeface="Cabin"/>
              <a:buNone/>
            </a:pPr>
            <a:r>
              <a:rPr lang="es-ES" sz="1600" b="0" i="0" u="none" strike="noStrike" cap="none">
                <a:solidFill>
                  <a:srgbClr val="000000"/>
                </a:solidFill>
                <a:latin typeface="Cabin"/>
                <a:ea typeface="Cabin"/>
                <a:cs typeface="Cabin"/>
                <a:sym typeface="Cabin"/>
              </a:rPr>
              <a:t>Ruidos, nos llegan 40k impulso por s. Escuchamos la 1/2 de lo que oímos, entendemos la 1/2 de lo que escuchamos, y recordamos la 1/2 de lo que entendemos.</a:t>
            </a:r>
            <a:endParaRPr sz="1600" b="0" i="0" u="none" strike="noStrike" cap="none">
              <a:solidFill>
                <a:srgbClr val="000000"/>
              </a:solidFill>
              <a:latin typeface="Cabin"/>
              <a:ea typeface="Cabin"/>
              <a:cs typeface="Cabin"/>
              <a:sym typeface="Cabin"/>
            </a:endParaRPr>
          </a:p>
        </p:txBody>
      </p:sp>
      <p:sp>
        <p:nvSpPr>
          <p:cNvPr id="676" name="Google Shape;676;p50"/>
          <p:cNvSpPr/>
          <p:nvPr/>
        </p:nvSpPr>
        <p:spPr>
          <a:xfrm>
            <a:off x="3671594" y="5897609"/>
            <a:ext cx="1476000" cy="982845"/>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sng" strike="noStrike" cap="none">
                <a:solidFill>
                  <a:schemeClr val="lt1"/>
                </a:solidFill>
                <a:latin typeface="Arial"/>
                <a:ea typeface="Arial"/>
                <a:cs typeface="Arial"/>
                <a:sym typeface="Arial"/>
                <a:hlinkClick r:id="rId3"/>
              </a:rPr>
              <a:t>Vídeo</a:t>
            </a: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51"/>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36</a:t>
            </a:fld>
            <a:endParaRPr sz="900" b="0" i="0" u="none" strike="noStrike" cap="none">
              <a:solidFill>
                <a:srgbClr val="888888"/>
              </a:solidFill>
              <a:latin typeface="Arial"/>
              <a:ea typeface="Arial"/>
              <a:cs typeface="Arial"/>
              <a:sym typeface="Arial"/>
            </a:endParaRPr>
          </a:p>
        </p:txBody>
      </p:sp>
      <p:sp>
        <p:nvSpPr>
          <p:cNvPr id="682" name="Google Shape;682;p51"/>
          <p:cNvSpPr txBox="1">
            <a:spLocks noGrp="1"/>
          </p:cNvSpPr>
          <p:nvPr>
            <p:ph type="title" idx="4294967295"/>
          </p:nvPr>
        </p:nvSpPr>
        <p:spPr>
          <a:xfrm>
            <a:off x="640851" y="1085850"/>
            <a:ext cx="8063700" cy="10491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323F4F"/>
              </a:buClr>
              <a:buSzPts val="2400"/>
              <a:buFont typeface="Calibri"/>
              <a:buNone/>
            </a:pPr>
            <a:r>
              <a:rPr lang="es-ES" sz="2400" b="1" i="0" u="none" strike="noStrike" cap="none">
                <a:solidFill>
                  <a:srgbClr val="323F4F"/>
                </a:solidFill>
                <a:latin typeface="Calibri"/>
                <a:ea typeface="Calibri"/>
                <a:cs typeface="Calibri"/>
                <a:sym typeface="Calibri"/>
              </a:rPr>
              <a:t>DEFENSIVIDAD: </a:t>
            </a:r>
            <a:r>
              <a:rPr lang="es-ES" sz="2400" b="0" i="0" u="none" strike="noStrike" cap="none">
                <a:solidFill>
                  <a:srgbClr val="323F4F"/>
                </a:solidFill>
                <a:latin typeface="Calibri"/>
                <a:ea typeface="Calibri"/>
                <a:cs typeface="Calibri"/>
                <a:sym typeface="Calibri"/>
              </a:rPr>
              <a:t>PRINCIPAL ENEMIGO DE LA COMUNICACIÓN.  PAUTAS DE CONDUCTA.</a:t>
            </a:r>
            <a:endParaRPr/>
          </a:p>
        </p:txBody>
      </p:sp>
      <p:graphicFrame>
        <p:nvGraphicFramePr>
          <p:cNvPr id="683" name="Google Shape;683;p51"/>
          <p:cNvGraphicFramePr/>
          <p:nvPr/>
        </p:nvGraphicFramePr>
        <p:xfrm>
          <a:off x="316090" y="2303813"/>
          <a:ext cx="8388525" cy="2771461"/>
        </p:xfrm>
        <a:graphic>
          <a:graphicData uri="http://schemas.openxmlformats.org/drawingml/2006/table">
            <a:tbl>
              <a:tblPr firstRow="1" firstCol="1" bandRow="1">
                <a:noFill/>
                <a:tableStyleId>{1B834CEA-C937-4068-84A1-8765115B44B6}</a:tableStyleId>
              </a:tblPr>
              <a:tblGrid>
                <a:gridCol w="4388000">
                  <a:extLst>
                    <a:ext uri="{9D8B030D-6E8A-4147-A177-3AD203B41FA5}">
                      <a16:colId xmlns:a16="http://schemas.microsoft.com/office/drawing/2014/main" val="20000"/>
                    </a:ext>
                  </a:extLst>
                </a:gridCol>
                <a:gridCol w="4000525">
                  <a:extLst>
                    <a:ext uri="{9D8B030D-6E8A-4147-A177-3AD203B41FA5}">
                      <a16:colId xmlns:a16="http://schemas.microsoft.com/office/drawing/2014/main" val="20001"/>
                    </a:ext>
                  </a:extLst>
                </a:gridCol>
              </a:tblGrid>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u="none" strike="noStrike" cap="none">
                          <a:solidFill>
                            <a:srgbClr val="C00000"/>
                          </a:solidFill>
                        </a:rPr>
                        <a:t>Generan </a:t>
                      </a:r>
                      <a:r>
                        <a:rPr lang="es-ES" sz="1400" u="none" strike="noStrike" cap="none"/>
                        <a:t> </a:t>
                      </a:r>
                      <a:r>
                        <a:rPr lang="es-ES" sz="2400" u="none" strike="noStrike" cap="none">
                          <a:solidFill>
                            <a:srgbClr val="C00000"/>
                          </a:solidFill>
                        </a:rPr>
                        <a:t>“DEFENSIVIDAD”</a:t>
                      </a:r>
                      <a:endParaRPr sz="2800" u="none" strike="noStrike" cap="none">
                        <a:solidFill>
                          <a:srgbClr val="C00000"/>
                        </a:solidFill>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u="none" strike="noStrike" cap="none">
                          <a:solidFill>
                            <a:srgbClr val="0070C0"/>
                          </a:solidFill>
                        </a:rPr>
                        <a:t>Facilitan la “COMUNICACIÓN”</a:t>
                      </a:r>
                      <a:endParaRPr sz="2800" u="none" strike="noStrike" cap="none">
                        <a:solidFill>
                          <a:srgbClr val="0070C0"/>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0"/>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Valoración/ Juicios de Valor</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Descripción</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1"/>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Control</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Orientación hacia el problema</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2"/>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Estrategia</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Espontaneidad</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3"/>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Tono de Neutralidad</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Empatía</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4"/>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Superioridad</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Igualdad</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5"/>
                  </a:ext>
                </a:extLst>
              </a:tr>
              <a:tr h="391875">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t>Certeza/ expresión dogmática</a:t>
                      </a:r>
                      <a:endParaRPr sz="2800" b="1" u="none" strike="noStrike" cap="none">
                        <a:latin typeface="Calibri"/>
                        <a:ea typeface="Calibri"/>
                        <a:cs typeface="Calibri"/>
                        <a:sym typeface="Calibri"/>
                      </a:endParaRPr>
                    </a:p>
                  </a:txBody>
                  <a:tcPr marL="68575" marR="68575" marT="0" marB="0">
                    <a:solidFill>
                      <a:srgbClr val="BFBFB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s-ES" sz="2400" b="1" u="none" strike="noStrike" cap="none">
                          <a:solidFill>
                            <a:schemeClr val="lt1"/>
                          </a:solidFill>
                        </a:rPr>
                        <a:t>Provisionalidad</a:t>
                      </a:r>
                      <a:endParaRPr sz="2800" b="1" u="none" strike="noStrike" cap="none">
                        <a:solidFill>
                          <a:schemeClr val="lt1"/>
                        </a:solidFill>
                        <a:latin typeface="Calibri"/>
                        <a:ea typeface="Calibri"/>
                        <a:cs typeface="Calibri"/>
                        <a:sym typeface="Calibri"/>
                      </a:endParaRPr>
                    </a:p>
                  </a:txBody>
                  <a:tcPr marL="68575" marR="68575" marT="0" marB="0">
                    <a:solidFill>
                      <a:srgbClr val="ACB8CA"/>
                    </a:solidFill>
                  </a:tcPr>
                </a:tc>
                <a:extLst>
                  <a:ext uri="{0D108BD9-81ED-4DB2-BD59-A6C34878D82A}">
                    <a16:rowId xmlns:a16="http://schemas.microsoft.com/office/drawing/2014/main" val="10006"/>
                  </a:ext>
                </a:extLst>
              </a:tr>
            </a:tbl>
          </a:graphicData>
        </a:graphic>
      </p:graphicFrame>
      <p:sp>
        <p:nvSpPr>
          <p:cNvPr id="684" name="Google Shape;684;p51"/>
          <p:cNvSpPr txBox="1"/>
          <p:nvPr/>
        </p:nvSpPr>
        <p:spPr>
          <a:xfrm>
            <a:off x="1606600" y="113275"/>
            <a:ext cx="55392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1" u="none" strike="noStrike" cap="small">
                <a:solidFill>
                  <a:srgbClr val="FFFFFF"/>
                </a:solidFill>
                <a:latin typeface="Calibri"/>
                <a:ea typeface="Calibri"/>
                <a:cs typeface="Calibri"/>
                <a:sym typeface="Calibri"/>
              </a:rPr>
              <a:t>Barreras De la Defensividad</a:t>
            </a:r>
            <a:endParaRPr sz="2400" b="0" i="0" u="none" strike="noStrike" cap="none">
              <a:solidFill>
                <a:srgbClr val="FFFFFF"/>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52"/>
          <p:cNvSpPr txBox="1">
            <a:spLocks noGrp="1"/>
          </p:cNvSpPr>
          <p:nvPr>
            <p:ph type="sldNum" idx="12"/>
          </p:nvPr>
        </p:nvSpPr>
        <p:spPr>
          <a:xfrm>
            <a:off x="7086600" y="6492875"/>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37</a:t>
            </a:fld>
            <a:endParaRPr sz="900" b="0" i="0" u="none" strike="noStrike" cap="none">
              <a:solidFill>
                <a:srgbClr val="888888"/>
              </a:solidFill>
              <a:latin typeface="Arial"/>
              <a:ea typeface="Arial"/>
              <a:cs typeface="Arial"/>
              <a:sym typeface="Arial"/>
            </a:endParaRPr>
          </a:p>
        </p:txBody>
      </p:sp>
      <p:sp>
        <p:nvSpPr>
          <p:cNvPr id="690" name="Google Shape;690;p52"/>
          <p:cNvSpPr txBox="1"/>
          <p:nvPr/>
        </p:nvSpPr>
        <p:spPr>
          <a:xfrm>
            <a:off x="1535551" y="23937"/>
            <a:ext cx="6065400" cy="57967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s-ES" sz="3200" b="1" i="1" u="none" strike="noStrike" cap="small">
                <a:solidFill>
                  <a:srgbClr val="FFFFFF"/>
                </a:solidFill>
                <a:latin typeface="Calibri"/>
                <a:ea typeface="Calibri"/>
                <a:cs typeface="Calibri"/>
                <a:sym typeface="Calibri"/>
              </a:rPr>
              <a:t>¿cómo superar las barreras?</a:t>
            </a:r>
            <a:endParaRPr sz="3200" b="0" i="0" u="none" strike="noStrike" cap="none">
              <a:solidFill>
                <a:srgbClr val="FFFFFF"/>
              </a:solidFill>
              <a:latin typeface="Calibri"/>
              <a:ea typeface="Calibri"/>
              <a:cs typeface="Calibri"/>
              <a:sym typeface="Calibri"/>
            </a:endParaRPr>
          </a:p>
        </p:txBody>
      </p:sp>
      <p:pic>
        <p:nvPicPr>
          <p:cNvPr id="691" name="Google Shape;691;p52" descr="Resultado de imagen de escuchar"/>
          <p:cNvPicPr preferRelativeResize="0"/>
          <p:nvPr/>
        </p:nvPicPr>
        <p:blipFill rotWithShape="1">
          <a:blip r:embed="rId3">
            <a:alphaModFix/>
          </a:blip>
          <a:srcRect t="30186"/>
          <a:stretch/>
        </p:blipFill>
        <p:spPr>
          <a:xfrm>
            <a:off x="6303326" y="895520"/>
            <a:ext cx="2595250" cy="1121025"/>
          </a:xfrm>
          <a:prstGeom prst="rect">
            <a:avLst/>
          </a:prstGeom>
          <a:noFill/>
          <a:ln>
            <a:noFill/>
          </a:ln>
        </p:spPr>
      </p:pic>
      <p:sp>
        <p:nvSpPr>
          <p:cNvPr id="692" name="Google Shape;692;p52"/>
          <p:cNvSpPr txBox="1"/>
          <p:nvPr/>
        </p:nvSpPr>
        <p:spPr>
          <a:xfrm>
            <a:off x="133074" y="918184"/>
            <a:ext cx="5947686" cy="2178216"/>
          </a:xfrm>
          <a:prstGeom prst="rect">
            <a:avLst/>
          </a:prstGeom>
          <a:noFill/>
          <a:ln>
            <a:noFill/>
          </a:ln>
        </p:spPr>
        <p:txBody>
          <a:bodyPr spcFirstLastPara="1" wrap="square" lIns="91425" tIns="45700" rIns="91425" bIns="45700" anchor="t" anchorCtr="0">
            <a:noAutofit/>
          </a:bodyPr>
          <a:lstStyle/>
          <a:p>
            <a:pPr marL="361950" marR="0" lvl="0" indent="-361950" algn="l" rtl="0">
              <a:lnSpc>
                <a:spcPct val="100000"/>
              </a:lnSpc>
              <a:spcBef>
                <a:spcPts val="0"/>
              </a:spcBef>
              <a:spcAft>
                <a:spcPts val="0"/>
              </a:spcAft>
              <a:buClr>
                <a:srgbClr val="000000"/>
              </a:buClr>
              <a:buSzPts val="1800"/>
              <a:buFont typeface="Arial"/>
              <a:buChar char="•"/>
            </a:pPr>
            <a:r>
              <a:rPr lang="es-ES" sz="1800" b="0" i="0" u="none" strike="noStrike" cap="none">
                <a:solidFill>
                  <a:srgbClr val="0070C0"/>
                </a:solidFill>
                <a:latin typeface="Arial"/>
                <a:ea typeface="Arial"/>
                <a:cs typeface="Arial"/>
                <a:sym typeface="Arial"/>
              </a:rPr>
              <a:t>Usar retroalimentación:</a:t>
            </a:r>
            <a:endParaRPr/>
          </a:p>
          <a:p>
            <a:pPr marL="628650" marR="0" lvl="0" indent="0" algn="l" rtl="0">
              <a:lnSpc>
                <a:spcPct val="100000"/>
              </a:lnSpc>
              <a:spcBef>
                <a:spcPts val="0"/>
              </a:spcBef>
              <a:spcAft>
                <a:spcPts val="0"/>
              </a:spcAft>
              <a:buNone/>
            </a:pPr>
            <a:r>
              <a:rPr lang="es-ES" sz="1800" b="0" i="0" u="none" strike="noStrike" cap="none">
                <a:solidFill>
                  <a:srgbClr val="003366"/>
                </a:solidFill>
                <a:latin typeface="Arial"/>
                <a:ea typeface="Arial"/>
                <a:cs typeface="Arial"/>
                <a:sym typeface="Arial"/>
              </a:rPr>
              <a:t>Hacer preguntas sobre un mensaje para  determinar si ha sido recibido y entendido según lo previsto.</a:t>
            </a:r>
            <a:endParaRPr/>
          </a:p>
          <a:p>
            <a:pPr marL="361950" marR="0" lvl="0" indent="-361950" algn="l" rtl="0">
              <a:lnSpc>
                <a:spcPct val="100000"/>
              </a:lnSpc>
              <a:spcBef>
                <a:spcPts val="1800"/>
              </a:spcBef>
              <a:spcAft>
                <a:spcPts val="0"/>
              </a:spcAft>
              <a:buClr>
                <a:srgbClr val="000000"/>
              </a:buClr>
              <a:buSzPts val="1800"/>
              <a:buFont typeface="Arial"/>
              <a:buChar char="•"/>
            </a:pPr>
            <a:r>
              <a:rPr lang="es-ES" sz="1800" b="0" i="0" u="none" strike="noStrike" cap="none">
                <a:solidFill>
                  <a:srgbClr val="0070C0"/>
                </a:solidFill>
                <a:latin typeface="Arial"/>
                <a:ea typeface="Arial"/>
                <a:cs typeface="Arial"/>
                <a:sym typeface="Arial"/>
              </a:rPr>
              <a:t>Simplificar el lenguaje</a:t>
            </a:r>
            <a:endParaRPr sz="1800" b="0" i="0" u="none" strike="noStrike" cap="none">
              <a:solidFill>
                <a:srgbClr val="0070C0"/>
              </a:solidFill>
              <a:latin typeface="Arial"/>
              <a:ea typeface="Arial"/>
              <a:cs typeface="Arial"/>
              <a:sym typeface="Arial"/>
            </a:endParaRPr>
          </a:p>
          <a:p>
            <a:pPr marL="628650" marR="0" lvl="0" indent="0" algn="l" rtl="0">
              <a:lnSpc>
                <a:spcPct val="100000"/>
              </a:lnSpc>
              <a:spcBef>
                <a:spcPts val="0"/>
              </a:spcBef>
              <a:spcAft>
                <a:spcPts val="0"/>
              </a:spcAft>
              <a:buNone/>
            </a:pPr>
            <a:r>
              <a:rPr lang="es-ES" sz="1800" b="0" i="0" u="none" strike="noStrike" cap="none">
                <a:solidFill>
                  <a:srgbClr val="003366"/>
                </a:solidFill>
                <a:latin typeface="Arial"/>
                <a:ea typeface="Arial"/>
                <a:cs typeface="Arial"/>
                <a:sym typeface="Arial"/>
              </a:rPr>
              <a:t>considerar la audiencia a la cual se dirige el mensaje y adaptar el lenguaje a ellos.</a:t>
            </a:r>
            <a:endParaRPr/>
          </a:p>
          <a:p>
            <a:pPr marL="628650" marR="0" lvl="0" indent="0" algn="l" rtl="0">
              <a:lnSpc>
                <a:spcPct val="100000"/>
              </a:lnSpc>
              <a:spcBef>
                <a:spcPts val="0"/>
              </a:spcBef>
              <a:spcAft>
                <a:spcPts val="0"/>
              </a:spcAft>
              <a:buNone/>
            </a:pPr>
            <a:endParaRPr sz="1800" b="0" i="0" u="none" strike="noStrike" cap="none">
              <a:solidFill>
                <a:srgbClr val="003366"/>
              </a:solidFill>
              <a:latin typeface="Arial"/>
              <a:ea typeface="Arial"/>
              <a:cs typeface="Arial"/>
              <a:sym typeface="Arial"/>
            </a:endParaRPr>
          </a:p>
        </p:txBody>
      </p:sp>
      <p:sp>
        <p:nvSpPr>
          <p:cNvPr id="693" name="Google Shape;693;p52"/>
          <p:cNvSpPr/>
          <p:nvPr/>
        </p:nvSpPr>
        <p:spPr>
          <a:xfrm>
            <a:off x="-326574" y="3382073"/>
            <a:ext cx="9382892" cy="2739211"/>
          </a:xfrm>
          <a:prstGeom prst="rect">
            <a:avLst/>
          </a:prstGeom>
          <a:noFill/>
          <a:ln>
            <a:noFill/>
          </a:ln>
        </p:spPr>
        <p:txBody>
          <a:bodyPr spcFirstLastPara="1" wrap="square" lIns="0" tIns="0" rIns="0" bIns="0" anchor="ctr" anchorCtr="0">
            <a:noAutofit/>
          </a:bodyPr>
          <a:lstStyle/>
          <a:p>
            <a:pPr marL="914400" marR="0" lvl="0" indent="-285750" algn="l" rtl="0">
              <a:lnSpc>
                <a:spcPct val="100000"/>
              </a:lnSpc>
              <a:spcBef>
                <a:spcPts val="0"/>
              </a:spcBef>
              <a:spcAft>
                <a:spcPts val="0"/>
              </a:spcAft>
              <a:buClr>
                <a:srgbClr val="000000"/>
              </a:buClr>
              <a:buSzPts val="1800"/>
              <a:buFont typeface="Arial"/>
              <a:buChar char="•"/>
            </a:pPr>
            <a:r>
              <a:rPr lang="es-ES" sz="1800" b="0" i="0" u="none" strike="noStrike" cap="none">
                <a:solidFill>
                  <a:srgbClr val="0070C0"/>
                </a:solidFill>
                <a:latin typeface="Arial"/>
                <a:ea typeface="Arial"/>
                <a:cs typeface="Arial"/>
                <a:sym typeface="Arial"/>
              </a:rPr>
              <a:t>Con escucha activa:</a:t>
            </a:r>
            <a:endParaRPr sz="1600" b="0" i="0" u="none" strike="noStrike" cap="none">
              <a:solidFill>
                <a:srgbClr val="003366"/>
              </a:solidFill>
              <a:latin typeface="Arial"/>
              <a:ea typeface="Arial"/>
              <a:cs typeface="Arial"/>
              <a:sym typeface="Arial"/>
            </a:endParaRPr>
          </a:p>
          <a:p>
            <a:pPr marL="628650" marR="0" lvl="7" indent="0" algn="l" rtl="0">
              <a:lnSpc>
                <a:spcPct val="100000"/>
              </a:lnSpc>
              <a:spcBef>
                <a:spcPts val="0"/>
              </a:spcBef>
              <a:spcAft>
                <a:spcPts val="0"/>
              </a:spcAft>
              <a:buNone/>
            </a:pPr>
            <a:r>
              <a:rPr lang="es-ES" sz="1600" b="1" i="0" u="none" strike="noStrike" cap="none">
                <a:solidFill>
                  <a:srgbClr val="003366"/>
                </a:solidFill>
                <a:latin typeface="Arial"/>
                <a:ea typeface="Arial"/>
                <a:cs typeface="Arial"/>
                <a:sym typeface="Arial"/>
              </a:rPr>
              <a:t>	</a:t>
            </a:r>
            <a:endParaRPr/>
          </a:p>
          <a:p>
            <a:pPr marL="628650" marR="0" lvl="7" indent="0" algn="l" rtl="0">
              <a:lnSpc>
                <a:spcPct val="100000"/>
              </a:lnSpc>
              <a:spcBef>
                <a:spcPts val="0"/>
              </a:spcBef>
              <a:spcAft>
                <a:spcPts val="0"/>
              </a:spcAft>
              <a:buNone/>
            </a:pPr>
            <a:r>
              <a:rPr lang="es-ES" sz="1600" b="1" i="0" u="none" strike="noStrike" cap="none">
                <a:solidFill>
                  <a:srgbClr val="003366"/>
                </a:solidFill>
                <a:latin typeface="Arial"/>
                <a:ea typeface="Arial"/>
                <a:cs typeface="Arial"/>
                <a:sym typeface="Arial"/>
              </a:rPr>
              <a:t>Escucha en el sentido amplio</a:t>
            </a:r>
            <a:r>
              <a:rPr lang="es-ES" sz="1600" b="0" i="0" u="none" strike="noStrike" cap="none">
                <a:solidFill>
                  <a:srgbClr val="003366"/>
                </a:solidFill>
                <a:latin typeface="Arial"/>
                <a:ea typeface="Arial"/>
                <a:cs typeface="Arial"/>
                <a:sym typeface="Arial"/>
              </a:rPr>
              <a:t>: sin emitir juicios o interpretaciones, ni discutir ni interrumpir o completar las frases, callarse, mirar a los ojos, estar atento a lo que dice y a lo que siente el emisor.</a:t>
            </a:r>
            <a:endParaRPr/>
          </a:p>
          <a:p>
            <a:pPr marL="628650" marR="0" lvl="7" indent="0" algn="l" rtl="0">
              <a:lnSpc>
                <a:spcPct val="100000"/>
              </a:lnSpc>
              <a:spcBef>
                <a:spcPts val="0"/>
              </a:spcBef>
              <a:spcAft>
                <a:spcPts val="0"/>
              </a:spcAft>
              <a:buNone/>
            </a:pPr>
            <a:r>
              <a:rPr lang="es-ES" sz="1600" b="1" i="0" u="none" strike="noStrike" cap="none">
                <a:solidFill>
                  <a:srgbClr val="003366"/>
                </a:solidFill>
                <a:latin typeface="Arial"/>
                <a:ea typeface="Arial"/>
                <a:cs typeface="Arial"/>
                <a:sym typeface="Arial"/>
              </a:rPr>
              <a:t>	</a:t>
            </a:r>
            <a:endParaRPr/>
          </a:p>
          <a:p>
            <a:pPr marL="628650" marR="0" lvl="7" indent="0" algn="l" rtl="0">
              <a:lnSpc>
                <a:spcPct val="100000"/>
              </a:lnSpc>
              <a:spcBef>
                <a:spcPts val="0"/>
              </a:spcBef>
              <a:spcAft>
                <a:spcPts val="0"/>
              </a:spcAft>
              <a:buNone/>
            </a:pPr>
            <a:r>
              <a:rPr lang="es-ES" sz="1600" b="1" i="0" u="none" strike="noStrike" cap="none">
                <a:solidFill>
                  <a:srgbClr val="003366"/>
                </a:solidFill>
                <a:latin typeface="Arial"/>
                <a:ea typeface="Arial"/>
                <a:cs typeface="Arial"/>
                <a:sym typeface="Arial"/>
              </a:rPr>
              <a:t>	Comprender a los otros:  </a:t>
            </a:r>
            <a:r>
              <a:rPr lang="es-ES" sz="1600" b="0" i="0" u="none" strike="noStrike" cap="none">
                <a:solidFill>
                  <a:srgbClr val="003366"/>
                </a:solidFill>
                <a:latin typeface="Arial"/>
                <a:ea typeface="Arial"/>
                <a:cs typeface="Arial"/>
                <a:sym typeface="Arial"/>
              </a:rPr>
              <a:t>Percibir y entender los sentimientos, las perspectives y sus necesidades e interesarse activamente por sus preocupacions</a:t>
            </a:r>
            <a:endParaRPr/>
          </a:p>
          <a:p>
            <a:pPr marL="628650" marR="0" lvl="7" indent="0" algn="l" rtl="0">
              <a:lnSpc>
                <a:spcPct val="100000"/>
              </a:lnSpc>
              <a:spcBef>
                <a:spcPts val="0"/>
              </a:spcBef>
              <a:spcAft>
                <a:spcPts val="0"/>
              </a:spcAft>
              <a:buNone/>
            </a:pPr>
            <a:endParaRPr sz="1600" b="1" i="0" u="none" strike="noStrike" cap="none">
              <a:solidFill>
                <a:srgbClr val="003366"/>
              </a:solidFill>
              <a:latin typeface="Arial"/>
              <a:ea typeface="Arial"/>
              <a:cs typeface="Arial"/>
              <a:sym typeface="Arial"/>
            </a:endParaRPr>
          </a:p>
          <a:p>
            <a:pPr marL="628650" marR="0" lvl="7" indent="0" algn="l" rtl="0">
              <a:lnSpc>
                <a:spcPct val="100000"/>
              </a:lnSpc>
              <a:spcBef>
                <a:spcPts val="0"/>
              </a:spcBef>
              <a:spcAft>
                <a:spcPts val="0"/>
              </a:spcAft>
              <a:buNone/>
            </a:pPr>
            <a:r>
              <a:rPr lang="es-ES" sz="1600" b="1" i="0" u="none" strike="noStrike" cap="none">
                <a:solidFill>
                  <a:srgbClr val="003366"/>
                </a:solidFill>
                <a:latin typeface="Arial"/>
                <a:ea typeface="Arial"/>
                <a:cs typeface="Arial"/>
                <a:sym typeface="Arial"/>
              </a:rPr>
              <a:t>	Buena disposición a escuchar al otro </a:t>
            </a:r>
            <a:r>
              <a:rPr lang="es-ES" sz="1600" b="0" i="0" u="none" strike="noStrike" cap="none">
                <a:solidFill>
                  <a:srgbClr val="003366"/>
                </a:solidFill>
                <a:latin typeface="Arial"/>
                <a:ea typeface="Arial"/>
                <a:cs typeface="Arial"/>
                <a:sym typeface="Arial"/>
              </a:rPr>
              <a:t>en sus propios términos y no dar soluciones suponiendo que el otro no es capaz de encontrar la suya</a:t>
            </a:r>
            <a:endParaRPr sz="1600" b="0" i="0" u="none" strike="noStrike" cap="none">
              <a:solidFill>
                <a:srgbClr val="003366"/>
              </a:solidFill>
              <a:latin typeface="Arial"/>
              <a:ea typeface="Arial"/>
              <a:cs typeface="Arial"/>
              <a:sym typeface="Arial"/>
            </a:endParaRPr>
          </a:p>
        </p:txBody>
      </p:sp>
      <p:sp>
        <p:nvSpPr>
          <p:cNvPr id="694" name="Google Shape;694;p52"/>
          <p:cNvSpPr/>
          <p:nvPr/>
        </p:nvSpPr>
        <p:spPr>
          <a:xfrm>
            <a:off x="6760142" y="2205738"/>
            <a:ext cx="1476000" cy="982845"/>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sng" strike="noStrike" cap="none">
                <a:solidFill>
                  <a:schemeClr val="lt1"/>
                </a:solidFill>
                <a:latin typeface="Arial"/>
                <a:ea typeface="Arial"/>
                <a:cs typeface="Arial"/>
                <a:sym typeface="Arial"/>
                <a:hlinkClick r:id="rId4"/>
              </a:rPr>
              <a:t>Vídeo</a:t>
            </a: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53"/>
          <p:cNvSpPr txBox="1">
            <a:spLocks noGrp="1"/>
          </p:cNvSpPr>
          <p:nvPr>
            <p:ph type="sldNum" idx="12"/>
          </p:nvPr>
        </p:nvSpPr>
        <p:spPr>
          <a:xfrm>
            <a:off x="7086600" y="6573737"/>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38</a:t>
            </a:fld>
            <a:endParaRPr sz="900" b="0" i="0" u="none" strike="noStrike" cap="none">
              <a:solidFill>
                <a:srgbClr val="888888"/>
              </a:solidFill>
              <a:latin typeface="Arial"/>
              <a:ea typeface="Arial"/>
              <a:cs typeface="Arial"/>
              <a:sym typeface="Arial"/>
            </a:endParaRPr>
          </a:p>
        </p:txBody>
      </p:sp>
      <p:sp>
        <p:nvSpPr>
          <p:cNvPr id="700" name="Google Shape;700;p53"/>
          <p:cNvSpPr txBox="1"/>
          <p:nvPr/>
        </p:nvSpPr>
        <p:spPr>
          <a:xfrm>
            <a:off x="1491428" y="101700"/>
            <a:ext cx="6819194"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1" u="none" strike="noStrike" cap="small">
                <a:solidFill>
                  <a:srgbClr val="FFFFFF"/>
                </a:solidFill>
                <a:latin typeface="Calibri"/>
                <a:ea typeface="Calibri"/>
                <a:cs typeface="Calibri"/>
                <a:sym typeface="Calibri"/>
              </a:rPr>
              <a:t>Canal: El Instrumento Transmisor de La Información</a:t>
            </a:r>
            <a:endParaRPr sz="2400" b="0" i="0" u="none" strike="noStrike" cap="none">
              <a:solidFill>
                <a:srgbClr val="FFFFFF"/>
              </a:solidFill>
              <a:latin typeface="Calibri"/>
              <a:ea typeface="Calibri"/>
              <a:cs typeface="Calibri"/>
              <a:sym typeface="Calibri"/>
            </a:endParaRPr>
          </a:p>
        </p:txBody>
      </p:sp>
      <p:sp>
        <p:nvSpPr>
          <p:cNvPr id="701" name="Google Shape;701;p53"/>
          <p:cNvSpPr txBox="1"/>
          <p:nvPr/>
        </p:nvSpPr>
        <p:spPr>
          <a:xfrm>
            <a:off x="-10800" y="1706536"/>
            <a:ext cx="3211200" cy="1716300"/>
          </a:xfrm>
          <a:prstGeom prst="rect">
            <a:avLst/>
          </a:prstGeom>
          <a:noFill/>
          <a:ln>
            <a:noFill/>
          </a:ln>
        </p:spPr>
        <p:txBody>
          <a:bodyPr spcFirstLastPara="1" wrap="square" lIns="91425" tIns="45700" rIns="91425" bIns="45700" anchor="t" anchorCtr="0">
            <a:noAutofit/>
          </a:bodyPr>
          <a:lstStyle/>
          <a:p>
            <a:pPr marL="228600" marR="0" lvl="0" indent="-215900" algn="l" rtl="0">
              <a:lnSpc>
                <a:spcPct val="120000"/>
              </a:lnSpc>
              <a:spcBef>
                <a:spcPts val="0"/>
              </a:spcBef>
              <a:spcAft>
                <a:spcPts val="0"/>
              </a:spcAft>
              <a:buClr>
                <a:srgbClr val="629DD1"/>
              </a:buClr>
              <a:buSzPts val="1800"/>
              <a:buFont typeface="Arial"/>
              <a:buChar char="•"/>
            </a:pPr>
            <a:r>
              <a:rPr lang="es-ES" sz="1800" b="1" i="0" u="none" strike="noStrike" cap="none">
                <a:solidFill>
                  <a:srgbClr val="000000"/>
                </a:solidFill>
                <a:latin typeface="Cabin"/>
                <a:ea typeface="Cabin"/>
                <a:cs typeface="Cabin"/>
                <a:sym typeface="Cabin"/>
              </a:rPr>
              <a:t>Comunicación directa </a:t>
            </a:r>
            <a:r>
              <a:rPr lang="es-ES" sz="1800" b="0" i="0" u="none" strike="noStrike" cap="none">
                <a:solidFill>
                  <a:srgbClr val="000000"/>
                </a:solidFill>
                <a:latin typeface="Cabin"/>
                <a:ea typeface="Cabin"/>
                <a:cs typeface="Cabin"/>
                <a:sym typeface="Cabin"/>
              </a:rPr>
              <a:t>o “cara a cara”, sin intervención de personas o elementos intermedios.</a:t>
            </a:r>
            <a:endParaRPr sz="1800" b="0" i="0" u="none" strike="noStrike" cap="none">
              <a:solidFill>
                <a:srgbClr val="000000"/>
              </a:solidFill>
              <a:latin typeface="Cabin"/>
              <a:ea typeface="Cabin"/>
              <a:cs typeface="Cabin"/>
              <a:sym typeface="Cabin"/>
            </a:endParaRPr>
          </a:p>
        </p:txBody>
      </p:sp>
      <p:pic>
        <p:nvPicPr>
          <p:cNvPr id="702" name="Google Shape;702;p53" descr="canales comunicación.png"/>
          <p:cNvPicPr preferRelativeResize="0"/>
          <p:nvPr/>
        </p:nvPicPr>
        <p:blipFill rotWithShape="1">
          <a:blip r:embed="rId3">
            <a:alphaModFix/>
          </a:blip>
          <a:srcRect/>
          <a:stretch/>
        </p:blipFill>
        <p:spPr>
          <a:xfrm>
            <a:off x="2057450" y="3000736"/>
            <a:ext cx="5229225" cy="2927350"/>
          </a:xfrm>
          <a:prstGeom prst="rect">
            <a:avLst/>
          </a:prstGeom>
          <a:noFill/>
          <a:ln>
            <a:noFill/>
          </a:ln>
          <a:effectLst>
            <a:outerShdw blurRad="292100" dist="139700" dir="2700000" algn="tl" rotWithShape="0">
              <a:srgbClr val="333333">
                <a:alpha val="64705"/>
              </a:srgbClr>
            </a:outerShdw>
          </a:effectLst>
        </p:spPr>
      </p:pic>
      <p:sp>
        <p:nvSpPr>
          <p:cNvPr id="703" name="Google Shape;703;p53"/>
          <p:cNvSpPr txBox="1"/>
          <p:nvPr/>
        </p:nvSpPr>
        <p:spPr>
          <a:xfrm>
            <a:off x="1652850" y="834500"/>
            <a:ext cx="6948300" cy="571500"/>
          </a:xfrm>
          <a:prstGeom prst="rect">
            <a:avLst/>
          </a:prstGeom>
          <a:noFill/>
          <a:ln>
            <a:noFill/>
          </a:ln>
        </p:spPr>
        <p:txBody>
          <a:bodyPr spcFirstLastPara="1" wrap="square" lIns="91425" tIns="91425" rIns="91425" bIns="91425" anchor="ctr" anchorCtr="0">
            <a:noAutofit/>
          </a:bodyPr>
          <a:lstStyle/>
          <a:p>
            <a:pPr marL="0" marR="0" lvl="0" indent="0" algn="l" rtl="0">
              <a:lnSpc>
                <a:spcPct val="120000"/>
              </a:lnSpc>
              <a:spcBef>
                <a:spcPts val="1000"/>
              </a:spcBef>
              <a:spcAft>
                <a:spcPts val="0"/>
              </a:spcAft>
              <a:buClr>
                <a:srgbClr val="000000"/>
              </a:buClr>
              <a:buSzPts val="2400"/>
              <a:buFont typeface="Arial"/>
              <a:buNone/>
            </a:pPr>
            <a:r>
              <a:rPr lang="es-ES" sz="2400" b="0" i="0" u="none" strike="noStrike" cap="none">
                <a:solidFill>
                  <a:srgbClr val="000000"/>
                </a:solidFill>
                <a:latin typeface="Cabin"/>
                <a:ea typeface="Cabin"/>
                <a:cs typeface="Cabin"/>
                <a:sym typeface="Cabin"/>
              </a:rPr>
              <a:t>Eficacia de cada canal en función de las situaciones.</a:t>
            </a:r>
            <a:endParaRPr sz="2400" b="0" i="0" u="none" strike="noStrike" cap="none">
              <a:solidFill>
                <a:srgbClr val="000000"/>
              </a:solidFill>
              <a:latin typeface="Cabin"/>
              <a:ea typeface="Cabin"/>
              <a:cs typeface="Cabin"/>
              <a:sym typeface="Cabin"/>
            </a:endParaRPr>
          </a:p>
        </p:txBody>
      </p:sp>
      <p:sp>
        <p:nvSpPr>
          <p:cNvPr id="704" name="Google Shape;704;p53"/>
          <p:cNvSpPr txBox="1"/>
          <p:nvPr/>
        </p:nvSpPr>
        <p:spPr>
          <a:xfrm>
            <a:off x="6269750" y="1174636"/>
            <a:ext cx="2983500" cy="1254300"/>
          </a:xfrm>
          <a:prstGeom prst="rect">
            <a:avLst/>
          </a:prstGeom>
          <a:noFill/>
          <a:ln>
            <a:noFill/>
          </a:ln>
        </p:spPr>
        <p:txBody>
          <a:bodyPr spcFirstLastPara="1" wrap="square" lIns="91425" tIns="91425" rIns="91425" bIns="91425" anchor="t" anchorCtr="0">
            <a:noAutofit/>
          </a:bodyPr>
          <a:lstStyle/>
          <a:p>
            <a:pPr marL="228600" marR="0" lvl="0" indent="0" algn="l" rtl="0">
              <a:lnSpc>
                <a:spcPct val="12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228600" marR="0" lvl="0" indent="-215900" algn="l" rtl="0">
              <a:lnSpc>
                <a:spcPct val="120000"/>
              </a:lnSpc>
              <a:spcBef>
                <a:spcPts val="1000"/>
              </a:spcBef>
              <a:spcAft>
                <a:spcPts val="0"/>
              </a:spcAft>
              <a:buClr>
                <a:srgbClr val="629DD1"/>
              </a:buClr>
              <a:buSzPts val="1800"/>
              <a:buFont typeface="Arial"/>
              <a:buChar char="•"/>
            </a:pPr>
            <a:r>
              <a:rPr lang="es-ES" sz="1800" b="1" i="0" u="none" strike="noStrike" cap="none">
                <a:solidFill>
                  <a:schemeClr val="dk1"/>
                </a:solidFill>
                <a:latin typeface="Cabin"/>
                <a:ea typeface="Cabin"/>
                <a:cs typeface="Cabin"/>
                <a:sym typeface="Cabin"/>
              </a:rPr>
              <a:t>Comunicación indirecta</a:t>
            </a:r>
            <a:r>
              <a:rPr lang="es-ES" sz="1800" b="0" i="0" u="none" strike="noStrike" cap="none">
                <a:solidFill>
                  <a:schemeClr val="dk1"/>
                </a:solidFill>
                <a:latin typeface="Cabin"/>
                <a:ea typeface="Cabin"/>
                <a:cs typeface="Cabin"/>
                <a:sym typeface="Cabin"/>
              </a:rPr>
              <a:t>, medios o instrumentos entre los comunicantes.</a:t>
            </a:r>
            <a:endParaRPr sz="1800" b="0" i="0" u="none" strike="noStrike" cap="none">
              <a:solidFill>
                <a:schemeClr val="dk1"/>
              </a:solidFill>
              <a:latin typeface="Calibri"/>
              <a:ea typeface="Calibri"/>
              <a:cs typeface="Calibri"/>
              <a:sym typeface="Calibri"/>
            </a:endParaRPr>
          </a:p>
          <a:p>
            <a:pPr marL="0" marR="0" lvl="0" indent="0" algn="l" rtl="0">
              <a:lnSpc>
                <a:spcPct val="120000"/>
              </a:lnSpc>
              <a:spcBef>
                <a:spcPts val="1000"/>
              </a:spcBef>
              <a:spcAft>
                <a:spcPts val="0"/>
              </a:spcAft>
              <a:buClr>
                <a:srgbClr val="000000"/>
              </a:buClr>
              <a:buSzPts val="1800"/>
              <a:buFont typeface="Arial"/>
              <a:buNone/>
            </a:pPr>
            <a:endParaRPr sz="1800" b="0" i="0" u="none" strike="noStrike" cap="none">
              <a:solidFill>
                <a:schemeClr val="dk1"/>
              </a:solidFill>
              <a:latin typeface="Cabin"/>
              <a:ea typeface="Cabin"/>
              <a:cs typeface="Cabin"/>
              <a:sym typeface="Cabi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p54"/>
          <p:cNvSpPr txBox="1">
            <a:spLocks noGrp="1"/>
          </p:cNvSpPr>
          <p:nvPr>
            <p:ph type="sldNum" idx="12"/>
          </p:nvPr>
        </p:nvSpPr>
        <p:spPr>
          <a:xfrm>
            <a:off x="6457950" y="6356351"/>
            <a:ext cx="20574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39</a:t>
            </a:fld>
            <a:endParaRPr sz="900" b="0" i="0" u="none" strike="noStrike" cap="none">
              <a:solidFill>
                <a:srgbClr val="888888"/>
              </a:solidFill>
              <a:latin typeface="Arial"/>
              <a:ea typeface="Arial"/>
              <a:cs typeface="Arial"/>
              <a:sym typeface="Arial"/>
            </a:endParaRPr>
          </a:p>
        </p:txBody>
      </p:sp>
      <p:pic>
        <p:nvPicPr>
          <p:cNvPr id="710" name="Google Shape;710;p54" descr="Resultado de imagen de canales formales empresa"/>
          <p:cNvPicPr preferRelativeResize="0"/>
          <p:nvPr/>
        </p:nvPicPr>
        <p:blipFill rotWithShape="1">
          <a:blip r:embed="rId3">
            <a:alphaModFix/>
          </a:blip>
          <a:srcRect/>
          <a:stretch/>
        </p:blipFill>
        <p:spPr>
          <a:xfrm>
            <a:off x="0" y="4147950"/>
            <a:ext cx="4019751" cy="2178950"/>
          </a:xfrm>
          <a:prstGeom prst="rect">
            <a:avLst/>
          </a:prstGeom>
          <a:noFill/>
          <a:ln>
            <a:noFill/>
          </a:ln>
        </p:spPr>
      </p:pic>
      <p:pic>
        <p:nvPicPr>
          <p:cNvPr id="711" name="Google Shape;711;p54" descr="canales formales .png"/>
          <p:cNvPicPr preferRelativeResize="0"/>
          <p:nvPr/>
        </p:nvPicPr>
        <p:blipFill rotWithShape="1">
          <a:blip r:embed="rId4">
            <a:alphaModFix/>
          </a:blip>
          <a:srcRect/>
          <a:stretch/>
        </p:blipFill>
        <p:spPr>
          <a:xfrm>
            <a:off x="1869115" y="1222348"/>
            <a:ext cx="5414175" cy="2460623"/>
          </a:xfrm>
          <a:prstGeom prst="rect">
            <a:avLst/>
          </a:prstGeom>
          <a:noFill/>
          <a:ln>
            <a:noFill/>
          </a:ln>
        </p:spPr>
      </p:pic>
      <p:sp>
        <p:nvSpPr>
          <p:cNvPr id="712" name="Google Shape;712;p54"/>
          <p:cNvSpPr txBox="1"/>
          <p:nvPr/>
        </p:nvSpPr>
        <p:spPr>
          <a:xfrm>
            <a:off x="2061900" y="645672"/>
            <a:ext cx="50202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20000"/>
              </a:lnSpc>
              <a:spcBef>
                <a:spcPts val="0"/>
              </a:spcBef>
              <a:spcAft>
                <a:spcPts val="0"/>
              </a:spcAft>
              <a:buClr>
                <a:srgbClr val="000000"/>
              </a:buClr>
              <a:buSzPts val="2400"/>
              <a:buFont typeface="Arial"/>
              <a:buNone/>
            </a:pPr>
            <a:r>
              <a:rPr lang="es-ES" sz="2400" b="1" i="0" u="none" strike="noStrike" cap="none">
                <a:solidFill>
                  <a:schemeClr val="dk1"/>
                </a:solidFill>
                <a:latin typeface="Cabin"/>
                <a:ea typeface="Cabin"/>
                <a:cs typeface="Cabin"/>
                <a:sym typeface="Cabin"/>
              </a:rPr>
              <a:t>Comunicación Organizacional</a:t>
            </a:r>
            <a:endParaRPr sz="2400" b="1" i="0" u="none" strike="noStrike" cap="none">
              <a:solidFill>
                <a:srgbClr val="000000"/>
              </a:solidFill>
              <a:latin typeface="Arial"/>
              <a:ea typeface="Arial"/>
              <a:cs typeface="Arial"/>
              <a:sym typeface="Arial"/>
            </a:endParaRPr>
          </a:p>
        </p:txBody>
      </p:sp>
      <p:sp>
        <p:nvSpPr>
          <p:cNvPr id="713" name="Google Shape;713;p54"/>
          <p:cNvSpPr txBox="1"/>
          <p:nvPr/>
        </p:nvSpPr>
        <p:spPr>
          <a:xfrm>
            <a:off x="1594444" y="98035"/>
            <a:ext cx="580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small">
                <a:solidFill>
                  <a:srgbClr val="FFFFFF"/>
                </a:solidFill>
                <a:latin typeface="Calibri"/>
                <a:ea typeface="Calibri"/>
                <a:cs typeface="Calibri"/>
                <a:sym typeface="Calibri"/>
              </a:rPr>
              <a:t>Canales Formales en La Empresa </a:t>
            </a:r>
            <a:endParaRPr sz="2800" b="0" i="0" u="none" strike="noStrike" cap="none">
              <a:solidFill>
                <a:srgbClr val="FFFFFF"/>
              </a:solidFill>
              <a:latin typeface="Calibri"/>
              <a:ea typeface="Calibri"/>
              <a:cs typeface="Calibri"/>
              <a:sym typeface="Calibri"/>
            </a:endParaRPr>
          </a:p>
        </p:txBody>
      </p:sp>
      <p:sp>
        <p:nvSpPr>
          <p:cNvPr id="714" name="Google Shape;714;p54"/>
          <p:cNvSpPr txBox="1"/>
          <p:nvPr/>
        </p:nvSpPr>
        <p:spPr>
          <a:xfrm>
            <a:off x="4099559" y="4330075"/>
            <a:ext cx="5020195" cy="1814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s-ES" sz="1800" b="0" i="0" u="none" strike="noStrike" cap="none">
                <a:solidFill>
                  <a:srgbClr val="000000"/>
                </a:solidFill>
                <a:latin typeface="Cabin"/>
                <a:ea typeface="Cabin"/>
                <a:cs typeface="Cabin"/>
                <a:sym typeface="Cabin"/>
              </a:rPr>
              <a:t>Estudios muestran que algunas comunicaciones tienen mayor eficacia de unos sobre otros, ordenándose:  </a:t>
            </a:r>
            <a:endParaRPr sz="1800" b="0" i="0" u="none" strike="noStrike" cap="none">
              <a:solidFill>
                <a:srgbClr val="000000"/>
              </a:solidFill>
              <a:latin typeface="Cabin"/>
              <a:ea typeface="Cabin"/>
              <a:cs typeface="Cabin"/>
              <a:sym typeface="Cabin"/>
            </a:endParaRPr>
          </a:p>
          <a:p>
            <a:pPr marL="685800" marR="0" lvl="1" indent="-228600" algn="l" rtl="0">
              <a:lnSpc>
                <a:spcPct val="100000"/>
              </a:lnSpc>
              <a:spcBef>
                <a:spcPts val="0"/>
              </a:spcBef>
              <a:spcAft>
                <a:spcPts val="0"/>
              </a:spcAft>
              <a:buClr>
                <a:srgbClr val="B71E42"/>
              </a:buClr>
              <a:buSzPts val="1800"/>
              <a:buFont typeface="Arial"/>
              <a:buChar char="•"/>
            </a:pPr>
            <a:r>
              <a:rPr lang="es-ES" sz="1800" b="0" i="0" u="none" strike="noStrike" cap="none">
                <a:solidFill>
                  <a:srgbClr val="000000"/>
                </a:solidFill>
                <a:latin typeface="Cabin"/>
                <a:ea typeface="Cabin"/>
                <a:cs typeface="Cabin"/>
                <a:sym typeface="Cabin"/>
              </a:rPr>
              <a:t>Comunicación oral + Comunicación escrita</a:t>
            </a:r>
            <a:endParaRPr sz="1800" b="0" i="0" u="none" strike="noStrike" cap="none">
              <a:solidFill>
                <a:srgbClr val="000000"/>
              </a:solidFill>
              <a:latin typeface="Cabin"/>
              <a:ea typeface="Cabin"/>
              <a:cs typeface="Cabin"/>
              <a:sym typeface="Cabin"/>
            </a:endParaRPr>
          </a:p>
          <a:p>
            <a:pPr marL="685800" marR="0" lvl="1" indent="-228600" algn="l" rtl="0">
              <a:lnSpc>
                <a:spcPct val="100000"/>
              </a:lnSpc>
              <a:spcBef>
                <a:spcPts val="0"/>
              </a:spcBef>
              <a:spcAft>
                <a:spcPts val="0"/>
              </a:spcAft>
              <a:buClr>
                <a:srgbClr val="B71E42"/>
              </a:buClr>
              <a:buSzPts val="1800"/>
              <a:buFont typeface="Arial"/>
              <a:buChar char="•"/>
            </a:pPr>
            <a:r>
              <a:rPr lang="es-ES" sz="1800" b="0" i="0" u="none" strike="noStrike" cap="none">
                <a:solidFill>
                  <a:srgbClr val="000000"/>
                </a:solidFill>
                <a:latin typeface="Cabin"/>
                <a:ea typeface="Cabin"/>
                <a:cs typeface="Cabin"/>
                <a:sym typeface="Cabin"/>
              </a:rPr>
              <a:t>Comunicación oral exclusivamente</a:t>
            </a:r>
            <a:endParaRPr sz="1800" b="0" i="0" u="none" strike="noStrike" cap="none">
              <a:solidFill>
                <a:srgbClr val="000000"/>
              </a:solidFill>
              <a:latin typeface="Cabin"/>
              <a:ea typeface="Cabin"/>
              <a:cs typeface="Cabin"/>
              <a:sym typeface="Cabin"/>
            </a:endParaRPr>
          </a:p>
          <a:p>
            <a:pPr marL="685800" marR="0" lvl="1" indent="-228600" algn="l" rtl="0">
              <a:lnSpc>
                <a:spcPct val="100000"/>
              </a:lnSpc>
              <a:spcBef>
                <a:spcPts val="0"/>
              </a:spcBef>
              <a:spcAft>
                <a:spcPts val="0"/>
              </a:spcAft>
              <a:buClr>
                <a:srgbClr val="B71E42"/>
              </a:buClr>
              <a:buSzPts val="1800"/>
              <a:buFont typeface="Arial"/>
              <a:buChar char="•"/>
            </a:pPr>
            <a:r>
              <a:rPr lang="es-ES" sz="1800" b="0" i="0" u="none" strike="noStrike" cap="none">
                <a:solidFill>
                  <a:srgbClr val="000000"/>
                </a:solidFill>
                <a:latin typeface="Cabin"/>
                <a:ea typeface="Cabin"/>
                <a:cs typeface="Cabin"/>
                <a:sym typeface="Cabin"/>
              </a:rPr>
              <a:t>Comunicación escrita exclusivamente</a:t>
            </a:r>
            <a:endParaRPr sz="1800" b="0" i="0" u="none" strike="noStrike" cap="none">
              <a:solidFill>
                <a:srgbClr val="000000"/>
              </a:solidFill>
              <a:latin typeface="Cabin"/>
              <a:ea typeface="Cabin"/>
              <a:cs typeface="Cabin"/>
              <a:sym typeface="Cabin"/>
            </a:endParaRPr>
          </a:p>
          <a:p>
            <a:pPr marL="685800" marR="0" lvl="1" indent="-228600" algn="l" rtl="0">
              <a:lnSpc>
                <a:spcPct val="100000"/>
              </a:lnSpc>
              <a:spcBef>
                <a:spcPts val="0"/>
              </a:spcBef>
              <a:spcAft>
                <a:spcPts val="0"/>
              </a:spcAft>
              <a:buClr>
                <a:srgbClr val="B71E42"/>
              </a:buClr>
              <a:buSzPts val="1800"/>
              <a:buFont typeface="Arial"/>
              <a:buChar char="•"/>
            </a:pPr>
            <a:r>
              <a:rPr lang="es-ES" sz="1800" b="0" i="0" u="none" strike="noStrike" cap="none">
                <a:solidFill>
                  <a:srgbClr val="000000"/>
                </a:solidFill>
                <a:latin typeface="Cabin"/>
                <a:ea typeface="Cabin"/>
                <a:cs typeface="Cabin"/>
                <a:sym typeface="Cabin"/>
              </a:rPr>
              <a:t>Empleo de boletín</a:t>
            </a:r>
            <a:endParaRPr sz="1800" b="0" i="0" u="none" strike="noStrike" cap="none">
              <a:solidFill>
                <a:srgbClr val="000000"/>
              </a:solidFill>
              <a:latin typeface="Cabin"/>
              <a:ea typeface="Cabin"/>
              <a:cs typeface="Cabin"/>
              <a:sym typeface="Cabin"/>
            </a:endParaRPr>
          </a:p>
          <a:p>
            <a:pPr marL="685800" marR="0" lvl="1" indent="-228600" algn="l" rtl="0">
              <a:lnSpc>
                <a:spcPct val="100000"/>
              </a:lnSpc>
              <a:spcBef>
                <a:spcPts val="0"/>
              </a:spcBef>
              <a:spcAft>
                <a:spcPts val="0"/>
              </a:spcAft>
              <a:buClr>
                <a:srgbClr val="B71E42"/>
              </a:buClr>
              <a:buSzPts val="1800"/>
              <a:buFont typeface="Arial"/>
              <a:buChar char="•"/>
            </a:pPr>
            <a:r>
              <a:rPr lang="es-ES" sz="1800" b="0" i="0" u="none" strike="noStrike" cap="none">
                <a:solidFill>
                  <a:srgbClr val="000000"/>
                </a:solidFill>
                <a:latin typeface="Cabin"/>
                <a:ea typeface="Cabin"/>
                <a:cs typeface="Cabin"/>
                <a:sym typeface="Cabin"/>
              </a:rPr>
              <a:t>Comunicación mediante el rumor</a:t>
            </a:r>
            <a:endParaRPr sz="1800" b="0" i="0" u="none" strike="noStrike" cap="none">
              <a:solidFill>
                <a:srgbClr val="000000"/>
              </a:solidFill>
              <a:latin typeface="Cabin"/>
              <a:ea typeface="Cabin"/>
              <a:cs typeface="Cabin"/>
              <a:sym typeface="Cabin"/>
            </a:endParaRPr>
          </a:p>
        </p:txBody>
      </p:sp>
      <p:cxnSp>
        <p:nvCxnSpPr>
          <p:cNvPr id="715" name="Google Shape;715;p54"/>
          <p:cNvCxnSpPr/>
          <p:nvPr/>
        </p:nvCxnSpPr>
        <p:spPr>
          <a:xfrm>
            <a:off x="4479129" y="5045110"/>
            <a:ext cx="0" cy="1235041"/>
          </a:xfrm>
          <a:prstGeom prst="straightConnector1">
            <a:avLst/>
          </a:prstGeom>
          <a:noFill/>
          <a:ln w="9525" cap="flat" cmpd="sng">
            <a:solidFill>
              <a:schemeClr val="dk2"/>
            </a:solidFill>
            <a:prstDash val="solid"/>
            <a:round/>
            <a:headEnd type="triangle" w="med" len="med"/>
            <a:tailEnd type="triangle" w="med" len="med"/>
          </a:ln>
        </p:spPr>
      </p:cxnSp>
      <p:sp>
        <p:nvSpPr>
          <p:cNvPr id="716" name="Google Shape;716;p54"/>
          <p:cNvSpPr txBox="1"/>
          <p:nvPr/>
        </p:nvSpPr>
        <p:spPr>
          <a:xfrm>
            <a:off x="4138220" y="4998625"/>
            <a:ext cx="131709" cy="23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717" name="Google Shape;717;p54"/>
          <p:cNvSpPr txBox="1"/>
          <p:nvPr/>
        </p:nvSpPr>
        <p:spPr>
          <a:xfrm>
            <a:off x="4204074" y="5973528"/>
            <a:ext cx="131709" cy="23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s-ES"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8"/>
          <p:cNvSpPr txBox="1">
            <a:spLocks noGrp="1"/>
          </p:cNvSpPr>
          <p:nvPr>
            <p:ph type="sldNum" idx="12"/>
          </p:nvPr>
        </p:nvSpPr>
        <p:spPr>
          <a:xfrm>
            <a:off x="7114438" y="6438412"/>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s-ES" b="1">
                <a:solidFill>
                  <a:schemeClr val="lt1"/>
                </a:solidFill>
              </a:rPr>
              <a:t>4</a:t>
            </a:fld>
            <a:endParaRPr b="1">
              <a:solidFill>
                <a:schemeClr val="lt1"/>
              </a:solidFill>
            </a:endParaRPr>
          </a:p>
        </p:txBody>
      </p:sp>
      <p:sp>
        <p:nvSpPr>
          <p:cNvPr id="140" name="Google Shape;140;p18"/>
          <p:cNvSpPr txBox="1"/>
          <p:nvPr/>
        </p:nvSpPr>
        <p:spPr>
          <a:xfrm>
            <a:off x="21883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La Función de Dirección de Personas</a:t>
            </a:r>
            <a:endParaRPr sz="2400" b="1" i="0" u="none" strike="noStrike" cap="small">
              <a:solidFill>
                <a:schemeClr val="lt1"/>
              </a:solidFill>
              <a:latin typeface="Calibri"/>
              <a:ea typeface="Calibri"/>
              <a:cs typeface="Calibri"/>
              <a:sym typeface="Calibri"/>
            </a:endParaRPr>
          </a:p>
        </p:txBody>
      </p:sp>
      <p:sp>
        <p:nvSpPr>
          <p:cNvPr id="141" name="Google Shape;141;p18"/>
          <p:cNvSpPr/>
          <p:nvPr/>
        </p:nvSpPr>
        <p:spPr>
          <a:xfrm>
            <a:off x="15433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pic>
        <p:nvPicPr>
          <p:cNvPr id="142" name="Google Shape;142;p18"/>
          <p:cNvPicPr preferRelativeResize="0"/>
          <p:nvPr/>
        </p:nvPicPr>
        <p:blipFill rotWithShape="1">
          <a:blip r:embed="rId3">
            <a:alphaModFix/>
          </a:blip>
          <a:srcRect t="10598" b="9913"/>
          <a:stretch/>
        </p:blipFill>
        <p:spPr>
          <a:xfrm>
            <a:off x="473810" y="1530260"/>
            <a:ext cx="8541236" cy="2800953"/>
          </a:xfrm>
          <a:prstGeom prst="rect">
            <a:avLst/>
          </a:prstGeom>
          <a:noFill/>
          <a:ln>
            <a:noFill/>
          </a:ln>
        </p:spPr>
      </p:pic>
      <p:sp>
        <p:nvSpPr>
          <p:cNvPr id="143" name="Google Shape;143;p18"/>
          <p:cNvSpPr/>
          <p:nvPr/>
        </p:nvSpPr>
        <p:spPr>
          <a:xfrm>
            <a:off x="473810" y="4887308"/>
            <a:ext cx="8515354" cy="1064650"/>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s-ES" sz="2000" b="1" i="0" u="sng" strike="noStrike" cap="none">
                <a:solidFill>
                  <a:srgbClr val="000000"/>
                </a:solidFill>
                <a:latin typeface="Calibri"/>
                <a:ea typeface="Calibri"/>
                <a:cs typeface="Calibri"/>
                <a:sym typeface="Calibri"/>
              </a:rPr>
              <a:t>LIDERAR/DIRIGIR PERSONAS</a:t>
            </a:r>
            <a:r>
              <a:rPr lang="es-ES" sz="2000" b="1" i="0" u="none" strike="noStrike" cap="none">
                <a:solidFill>
                  <a:srgbClr val="000000"/>
                </a:solidFill>
                <a:latin typeface="Calibri"/>
                <a:ea typeface="Calibri"/>
                <a:cs typeface="Calibri"/>
                <a:sym typeface="Calibri"/>
              </a:rPr>
              <a:t>:</a:t>
            </a:r>
            <a:r>
              <a:rPr lang="es-ES" sz="2000" b="0" i="0" u="none" strike="noStrike" cap="none">
                <a:solidFill>
                  <a:srgbClr val="000000"/>
                </a:solidFill>
                <a:latin typeface="Calibri"/>
                <a:ea typeface="Calibri"/>
                <a:cs typeface="Calibri"/>
                <a:sym typeface="Calibri"/>
              </a:rPr>
              <a:t> </a:t>
            </a:r>
            <a:r>
              <a:rPr lang="es-ES" sz="1800" b="0" i="0" u="none" strike="noStrike" cap="none">
                <a:solidFill>
                  <a:srgbClr val="000000"/>
                </a:solidFill>
                <a:latin typeface="Calibri"/>
                <a:ea typeface="Calibri"/>
                <a:cs typeface="Calibri"/>
                <a:sym typeface="Calibri"/>
              </a:rPr>
              <a:t>Es la función que consiste en definir y crear un ambiente de organización interna que permite liderar y desarrollar los colaboradores, los </a:t>
            </a:r>
            <a:r>
              <a:rPr lang="es-ES" sz="1800" b="1" i="0" u="none" strike="noStrike" cap="none">
                <a:solidFill>
                  <a:srgbClr val="000000"/>
                </a:solidFill>
                <a:latin typeface="Calibri"/>
                <a:ea typeface="Calibri"/>
                <a:cs typeface="Calibri"/>
                <a:sym typeface="Calibri"/>
              </a:rPr>
              <a:t>recursos humanos </a:t>
            </a:r>
            <a:r>
              <a:rPr lang="es-ES" sz="1800" b="0" i="0" u="none" strike="noStrike" cap="none">
                <a:solidFill>
                  <a:srgbClr val="000000"/>
                </a:solidFill>
                <a:latin typeface="Calibri"/>
                <a:ea typeface="Calibri"/>
                <a:cs typeface="Calibri"/>
                <a:sym typeface="Calibri"/>
              </a:rPr>
              <a:t>de la organización, para alcanzar los objetivos marcados. </a:t>
            </a:r>
            <a:endParaRPr sz="2000" b="0" i="1" u="none" strike="noStrike" cap="none">
              <a:solidFill>
                <a:srgbClr val="000000"/>
              </a:solidFill>
              <a:latin typeface="Calibri"/>
              <a:ea typeface="Calibri"/>
              <a:cs typeface="Calibri"/>
              <a:sym typeface="Calibri"/>
            </a:endParaRPr>
          </a:p>
        </p:txBody>
      </p:sp>
      <p:sp>
        <p:nvSpPr>
          <p:cNvPr id="144" name="Google Shape;144;p18"/>
          <p:cNvSpPr/>
          <p:nvPr/>
        </p:nvSpPr>
        <p:spPr>
          <a:xfrm>
            <a:off x="4180609" y="4059379"/>
            <a:ext cx="529390" cy="658285"/>
          </a:xfrm>
          <a:prstGeom prst="downArrow">
            <a:avLst>
              <a:gd name="adj1" fmla="val 50000"/>
              <a:gd name="adj2" fmla="val 50000"/>
            </a:avLst>
          </a:prstGeom>
          <a:solidFill>
            <a:srgbClr val="D0CE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 name="Google Shape;145;p18"/>
          <p:cNvSpPr/>
          <p:nvPr/>
        </p:nvSpPr>
        <p:spPr>
          <a:xfrm>
            <a:off x="575568" y="946198"/>
            <a:ext cx="3823483" cy="392159"/>
          </a:xfrm>
          <a:prstGeom prst="rect">
            <a:avLst/>
          </a:prstGeom>
          <a:noFill/>
          <a:ln>
            <a:noFill/>
          </a:ln>
        </p:spPr>
        <p:txBody>
          <a:bodyPr spcFirstLastPara="1" wrap="square" lIns="91425" tIns="45700" rIns="91425" bIns="45700" anchor="t" anchorCtr="0">
            <a:noAutofit/>
          </a:bodyPr>
          <a:lstStyle/>
          <a:p>
            <a:pPr marL="0" marR="0" lvl="0" indent="0" algn="l" rtl="0">
              <a:lnSpc>
                <a:spcPct val="115000"/>
              </a:lnSpc>
              <a:spcBef>
                <a:spcPts val="0"/>
              </a:spcBef>
              <a:spcAft>
                <a:spcPts val="0"/>
              </a:spcAft>
              <a:buNone/>
            </a:pPr>
            <a:r>
              <a:rPr lang="es-ES" sz="1800" b="1" i="0" u="sng" strike="noStrike" cap="none">
                <a:solidFill>
                  <a:schemeClr val="accent2"/>
                </a:solidFill>
                <a:latin typeface="Calibri"/>
                <a:ea typeface="Calibri"/>
                <a:cs typeface="Calibri"/>
                <a:sym typeface="Calibri"/>
              </a:rPr>
              <a:t>Las cuatro funciones del Management</a:t>
            </a:r>
            <a:endParaRPr sz="1800" b="0" i="1" u="none" strike="noStrike" cap="none">
              <a:solidFill>
                <a:schemeClr val="accent2"/>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55"/>
          <p:cNvSpPr txBox="1"/>
          <p:nvPr/>
        </p:nvSpPr>
        <p:spPr>
          <a:xfrm>
            <a:off x="4675825" y="2210850"/>
            <a:ext cx="4467900" cy="45795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None/>
            </a:pPr>
            <a:r>
              <a:rPr lang="es-ES" sz="1400" b="1" i="0" u="sng" strike="noStrike" cap="none">
                <a:solidFill>
                  <a:srgbClr val="629DD1"/>
                </a:solidFill>
                <a:latin typeface="Cabin"/>
                <a:ea typeface="Cabin"/>
                <a:cs typeface="Cabin"/>
                <a:sym typeface="Cabin"/>
              </a:rPr>
              <a:t>OBJETIVOS</a:t>
            </a:r>
            <a:endParaRPr sz="1400" b="0" i="0" u="none" strike="noStrike" cap="none">
              <a:solidFill>
                <a:srgbClr val="000000"/>
              </a:solidFill>
              <a:latin typeface="Calibri"/>
              <a:ea typeface="Calibri"/>
              <a:cs typeface="Calibri"/>
              <a:sym typeface="Calibri"/>
            </a:endParaRPr>
          </a:p>
          <a:p>
            <a:pPr marL="228600" marR="0" lvl="0" indent="-228600" algn="l" rtl="0">
              <a:lnSpc>
                <a:spcPct val="11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Permite evaluar y corregir los sistemas de comunicación si los </a:t>
            </a:r>
            <a:r>
              <a:rPr lang="es-ES" sz="1400" b="1" i="0" u="none" strike="noStrike" cap="none">
                <a:solidFill>
                  <a:srgbClr val="000000"/>
                </a:solidFill>
                <a:latin typeface="Cabin"/>
                <a:ea typeface="Cabin"/>
                <a:cs typeface="Cabin"/>
                <a:sym typeface="Cabin"/>
              </a:rPr>
              <a:t>subordinados han recibido y comprendido los mensajes.</a:t>
            </a:r>
            <a:endParaRPr sz="1400" b="1" i="0" u="none" strike="noStrike" cap="none">
              <a:solidFill>
                <a:srgbClr val="000000"/>
              </a:solidFill>
              <a:latin typeface="Cabin"/>
              <a:ea typeface="Cabin"/>
              <a:cs typeface="Cabin"/>
              <a:sym typeface="Cabin"/>
            </a:endParaRPr>
          </a:p>
          <a:p>
            <a:pPr marL="228600" marR="0" lvl="0" indent="-228600" algn="l" rtl="0">
              <a:lnSpc>
                <a:spcPct val="11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Es un canal formal para la participación de los emple.</a:t>
            </a:r>
            <a:endParaRPr sz="1400" b="0" i="0" u="none" strike="noStrike" cap="none">
              <a:solidFill>
                <a:srgbClr val="000000"/>
              </a:solidFill>
              <a:latin typeface="Cabin"/>
              <a:ea typeface="Cabin"/>
              <a:cs typeface="Cabin"/>
              <a:sym typeface="Cabin"/>
            </a:endParaRPr>
          </a:p>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Proporciona </a:t>
            </a:r>
            <a:r>
              <a:rPr lang="es-ES" sz="1400" b="1" i="0" u="none" strike="noStrike" cap="none">
                <a:solidFill>
                  <a:srgbClr val="000000"/>
                </a:solidFill>
                <a:latin typeface="Cabin"/>
                <a:ea typeface="Cabin"/>
                <a:cs typeface="Cabin"/>
                <a:sym typeface="Cabin"/>
              </a:rPr>
              <a:t>retroalimentación</a:t>
            </a:r>
            <a:r>
              <a:rPr lang="es-ES" sz="1400" b="0" i="0" u="none" strike="noStrike" cap="none">
                <a:solidFill>
                  <a:srgbClr val="000000"/>
                </a:solidFill>
                <a:latin typeface="Cabin"/>
                <a:ea typeface="Cabin"/>
                <a:cs typeface="Cabin"/>
                <a:sym typeface="Cabin"/>
              </a:rPr>
              <a:t> sobre la comunicación descendente (satisfacción o insatisfa., sugerencias): la dirección obtiene la información necesaria para evaluar y corregir sus objetivos, planes o métodos.</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Obtención de </a:t>
            </a:r>
            <a:r>
              <a:rPr lang="es-ES" sz="1400" b="1" i="0" u="none" strike="noStrike" cap="none">
                <a:solidFill>
                  <a:srgbClr val="000000"/>
                </a:solidFill>
                <a:latin typeface="Cabin"/>
                <a:ea typeface="Cabin"/>
                <a:cs typeface="Cabin"/>
                <a:sym typeface="Cabin"/>
              </a:rPr>
              <a:t>nuevas iniciativas </a:t>
            </a:r>
            <a:r>
              <a:rPr lang="es-ES" sz="1400" b="0" i="0" u="none" strike="noStrike" cap="none">
                <a:solidFill>
                  <a:srgbClr val="000000"/>
                </a:solidFill>
                <a:latin typeface="Cabin"/>
                <a:ea typeface="Cabin"/>
                <a:cs typeface="Cabin"/>
                <a:sym typeface="Cabin"/>
              </a:rPr>
              <a:t>acerca de procedimientos, objetivos de la empresa y adaptabilidad frente a los cambios.</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rgbClr val="629DD1"/>
              </a:buClr>
              <a:buSzPts val="1400"/>
              <a:buFont typeface="Arial"/>
              <a:buChar char="•"/>
            </a:pPr>
            <a:r>
              <a:rPr lang="es-ES" sz="1400" b="1" i="0" u="none" strike="noStrike" cap="none">
                <a:solidFill>
                  <a:srgbClr val="000000"/>
                </a:solidFill>
                <a:latin typeface="Cabin"/>
                <a:ea typeface="Cabin"/>
                <a:cs typeface="Cabin"/>
                <a:sym typeface="Cabin"/>
              </a:rPr>
              <a:t>Reduce las presiones y tensiones emocionales</a:t>
            </a:r>
            <a:r>
              <a:rPr lang="es-ES" sz="1400" b="0" i="0" u="none" strike="noStrike" cap="none">
                <a:solidFill>
                  <a:srgbClr val="000000"/>
                </a:solidFill>
                <a:latin typeface="Cabin"/>
                <a:ea typeface="Cabin"/>
                <a:cs typeface="Cabin"/>
                <a:sym typeface="Cabin"/>
              </a:rPr>
              <a:t>, el poder comunicar con el superior los problemas o conflictos surgidos durante el trabajo o a nivel personal.</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100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Contribuye al </a:t>
            </a:r>
            <a:r>
              <a:rPr lang="es-ES" sz="1400" b="1" i="0" u="none" strike="noStrike" cap="none">
                <a:solidFill>
                  <a:srgbClr val="000000"/>
                </a:solidFill>
                <a:latin typeface="Cabin"/>
                <a:ea typeface="Cabin"/>
                <a:cs typeface="Cabin"/>
                <a:sym typeface="Cabin"/>
              </a:rPr>
              <a:t>conocimiento de las necesidades y expectativas </a:t>
            </a:r>
            <a:r>
              <a:rPr lang="es-ES" sz="1400" b="0" i="0" u="none" strike="noStrike" cap="none">
                <a:solidFill>
                  <a:srgbClr val="000000"/>
                </a:solidFill>
                <a:latin typeface="Cabin"/>
                <a:ea typeface="Cabin"/>
                <a:cs typeface="Cabin"/>
                <a:sym typeface="Cabin"/>
              </a:rPr>
              <a:t>de las personas facilitando así su satisfacción.</a:t>
            </a:r>
            <a:endParaRPr sz="1400" b="0" i="0" u="none" strike="noStrike" cap="none">
              <a:solidFill>
                <a:srgbClr val="000000"/>
              </a:solidFill>
              <a:latin typeface="Calibri"/>
              <a:ea typeface="Calibri"/>
              <a:cs typeface="Calibri"/>
              <a:sym typeface="Calibri"/>
            </a:endParaRPr>
          </a:p>
        </p:txBody>
      </p:sp>
      <p:sp>
        <p:nvSpPr>
          <p:cNvPr id="723" name="Google Shape;723;p55"/>
          <p:cNvSpPr txBox="1"/>
          <p:nvPr/>
        </p:nvSpPr>
        <p:spPr>
          <a:xfrm>
            <a:off x="1579204" y="67555"/>
            <a:ext cx="580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s-ES" sz="2800" b="1" i="0" u="none" strike="noStrike" cap="small">
                <a:solidFill>
                  <a:srgbClr val="FFFFFF"/>
                </a:solidFill>
                <a:latin typeface="Calibri"/>
                <a:ea typeface="Calibri"/>
                <a:cs typeface="Calibri"/>
                <a:sym typeface="Calibri"/>
              </a:rPr>
              <a:t>Canales Formales en La Empresa </a:t>
            </a:r>
            <a:endParaRPr sz="2800" b="0" i="0" u="none" strike="noStrike" cap="none">
              <a:solidFill>
                <a:srgbClr val="FFFFFF"/>
              </a:solidFill>
              <a:latin typeface="Calibri"/>
              <a:ea typeface="Calibri"/>
              <a:cs typeface="Calibri"/>
              <a:sym typeface="Calibri"/>
            </a:endParaRPr>
          </a:p>
        </p:txBody>
      </p:sp>
      <p:sp>
        <p:nvSpPr>
          <p:cNvPr id="724" name="Google Shape;724;p55"/>
          <p:cNvSpPr txBox="1"/>
          <p:nvPr/>
        </p:nvSpPr>
        <p:spPr>
          <a:xfrm>
            <a:off x="205400" y="794225"/>
            <a:ext cx="1955400" cy="5232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bin"/>
                <a:ea typeface="Cabin"/>
                <a:cs typeface="Cabin"/>
                <a:sym typeface="Cabin"/>
              </a:rPr>
              <a:t>COMUNICACIÓN VERTICAL DESCENDENTE</a:t>
            </a:r>
            <a:endParaRPr sz="1800" b="0" i="0" u="none" strike="noStrike" cap="none">
              <a:solidFill>
                <a:srgbClr val="000000"/>
              </a:solidFill>
              <a:latin typeface="Calibri"/>
              <a:ea typeface="Calibri"/>
              <a:cs typeface="Calibri"/>
              <a:sym typeface="Calibri"/>
            </a:endParaRPr>
          </a:p>
        </p:txBody>
      </p:sp>
      <p:sp>
        <p:nvSpPr>
          <p:cNvPr id="725" name="Google Shape;725;p55"/>
          <p:cNvSpPr txBox="1"/>
          <p:nvPr/>
        </p:nvSpPr>
        <p:spPr>
          <a:xfrm>
            <a:off x="106825" y="4036698"/>
            <a:ext cx="4645200" cy="461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629DD1"/>
                </a:solidFill>
                <a:latin typeface="Cabin"/>
                <a:ea typeface="Cabin"/>
                <a:cs typeface="Cabin"/>
                <a:sym typeface="Cabin"/>
              </a:rPr>
              <a:t>CONTENIDOS</a:t>
            </a:r>
            <a:endParaRPr sz="1800" b="0" i="0" u="none" strike="noStrike" cap="none">
              <a:solidFill>
                <a:srgbClr val="000000"/>
              </a:solidFill>
              <a:latin typeface="Calibri"/>
              <a:ea typeface="Calibri"/>
              <a:cs typeface="Calibri"/>
              <a:sym typeface="Calibri"/>
            </a:endParaRPr>
          </a:p>
        </p:txBody>
      </p:sp>
      <p:sp>
        <p:nvSpPr>
          <p:cNvPr id="726" name="Google Shape;726;p55"/>
          <p:cNvSpPr txBox="1"/>
          <p:nvPr/>
        </p:nvSpPr>
        <p:spPr>
          <a:xfrm>
            <a:off x="76200" y="4570850"/>
            <a:ext cx="4757700" cy="1418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Instrucciones sobre las </a:t>
            </a:r>
            <a:r>
              <a:rPr lang="es-ES" sz="1400" b="1" i="0" u="none" strike="noStrike" cap="none">
                <a:solidFill>
                  <a:srgbClr val="000000"/>
                </a:solidFill>
                <a:latin typeface="Cabin"/>
                <a:ea typeface="Cabin"/>
                <a:cs typeface="Cabin"/>
                <a:sym typeface="Cabin"/>
              </a:rPr>
              <a:t>tareas</a:t>
            </a:r>
            <a:r>
              <a:rPr lang="es-ES" sz="1400" b="0" i="0" u="none" strike="noStrike" cap="none">
                <a:solidFill>
                  <a:srgbClr val="000000"/>
                </a:solidFill>
                <a:latin typeface="Cabin"/>
                <a:ea typeface="Cabin"/>
                <a:cs typeface="Cabin"/>
                <a:sym typeface="Cabin"/>
              </a:rPr>
              <a:t> de cómo llevarlas a cabo.  </a:t>
            </a:r>
            <a:endParaRPr sz="1400" b="0" i="0" u="none" strike="noStrike" cap="none">
              <a:solidFill>
                <a:srgbClr val="000000"/>
              </a:solidFill>
              <a:latin typeface="Cabin"/>
              <a:ea typeface="Cabin"/>
              <a:cs typeface="Cabin"/>
              <a:sym typeface="Cabin"/>
            </a:endParaRPr>
          </a:p>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Justificación o comprensión del trabajo</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Información sobre procedimientos y normas de la empresa.</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Feed-back al empleado sobre su rendimiento y ejecución.</a:t>
            </a:r>
            <a:endParaRPr sz="1400" b="0" i="0" u="none" strike="noStrike" cap="none">
              <a:solidFill>
                <a:srgbClr val="000000"/>
              </a:solidFill>
              <a:latin typeface="Calibri"/>
              <a:ea typeface="Calibri"/>
              <a:cs typeface="Calibri"/>
              <a:sym typeface="Calibri"/>
            </a:endParaRPr>
          </a:p>
          <a:p>
            <a:pPr marL="228600" marR="0" lvl="0" indent="-228600" algn="l" rtl="0">
              <a:lnSpc>
                <a:spcPct val="100000"/>
              </a:lnSpc>
              <a:spcBef>
                <a:spcPts val="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Información para la implicación de las personas </a:t>
            </a:r>
            <a:endParaRPr sz="1400" b="0" i="0" u="none" strike="noStrike" cap="none">
              <a:solidFill>
                <a:srgbClr val="000000"/>
              </a:solidFill>
              <a:latin typeface="Cabin"/>
              <a:ea typeface="Cabin"/>
              <a:cs typeface="Cabin"/>
              <a:sym typeface="Cabin"/>
            </a:endParaRPr>
          </a:p>
        </p:txBody>
      </p:sp>
      <p:pic>
        <p:nvPicPr>
          <p:cNvPr id="727" name="Google Shape;727;p55"/>
          <p:cNvPicPr preferRelativeResize="0"/>
          <p:nvPr/>
        </p:nvPicPr>
        <p:blipFill rotWithShape="1">
          <a:blip r:embed="rId3">
            <a:alphaModFix/>
          </a:blip>
          <a:srcRect l="12002" t="11323" r="11496" b="26489"/>
          <a:stretch/>
        </p:blipFill>
        <p:spPr>
          <a:xfrm>
            <a:off x="2160800" y="707598"/>
            <a:ext cx="2148750" cy="1336499"/>
          </a:xfrm>
          <a:prstGeom prst="rect">
            <a:avLst/>
          </a:prstGeom>
          <a:noFill/>
          <a:ln>
            <a:noFill/>
          </a:ln>
          <a:effectLst>
            <a:outerShdw blurRad="292100" dist="139700" dir="2700000" algn="tl" rotWithShape="0">
              <a:srgbClr val="333333">
                <a:alpha val="64705"/>
              </a:srgbClr>
            </a:outerShdw>
          </a:effectLst>
        </p:spPr>
      </p:pic>
      <p:sp>
        <p:nvSpPr>
          <p:cNvPr id="728" name="Google Shape;728;p55"/>
          <p:cNvSpPr txBox="1"/>
          <p:nvPr/>
        </p:nvSpPr>
        <p:spPr>
          <a:xfrm>
            <a:off x="76200" y="1856850"/>
            <a:ext cx="4608600" cy="6960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1" i="0" u="sng" strike="noStrike" cap="none">
                <a:solidFill>
                  <a:srgbClr val="629DD1"/>
                </a:solidFill>
                <a:latin typeface="Cabin"/>
                <a:ea typeface="Cabin"/>
                <a:cs typeface="Cabin"/>
                <a:sym typeface="Cabin"/>
              </a:rPr>
              <a:t>OBJETIVOS</a:t>
            </a:r>
            <a:endParaRPr sz="1800" b="0" i="0" u="none" strike="noStrike" cap="none">
              <a:solidFill>
                <a:srgbClr val="000000"/>
              </a:solidFill>
              <a:latin typeface="Calibri"/>
              <a:ea typeface="Calibri"/>
              <a:cs typeface="Calibri"/>
              <a:sym typeface="Calibri"/>
            </a:endParaRPr>
          </a:p>
        </p:txBody>
      </p:sp>
      <p:sp>
        <p:nvSpPr>
          <p:cNvPr id="729" name="Google Shape;729;p55"/>
          <p:cNvSpPr txBox="1"/>
          <p:nvPr/>
        </p:nvSpPr>
        <p:spPr>
          <a:xfrm>
            <a:off x="143450" y="2552700"/>
            <a:ext cx="4319100" cy="1259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100000"/>
              </a:lnSpc>
              <a:spcBef>
                <a:spcPts val="0"/>
              </a:spcBef>
              <a:spcAft>
                <a:spcPts val="0"/>
              </a:spcAft>
              <a:buClr>
                <a:srgbClr val="629DD1"/>
              </a:buClr>
              <a:buSzPts val="1400"/>
              <a:buFont typeface="Arial"/>
              <a:buChar char="•"/>
            </a:pPr>
            <a:r>
              <a:rPr lang="es-ES" sz="1400" b="1" i="0" u="none" strike="noStrike" cap="none">
                <a:solidFill>
                  <a:srgbClr val="000000"/>
                </a:solidFill>
                <a:latin typeface="Cabin"/>
                <a:ea typeface="Cabin"/>
                <a:cs typeface="Cabin"/>
                <a:sym typeface="Cabin"/>
              </a:rPr>
              <a:t>Coordinación</a:t>
            </a:r>
            <a:r>
              <a:rPr lang="es-ES" sz="1400" b="0" i="0" u="none" strike="noStrike" cap="none">
                <a:solidFill>
                  <a:srgbClr val="000000"/>
                </a:solidFill>
                <a:latin typeface="Cabin"/>
                <a:ea typeface="Cabin"/>
                <a:cs typeface="Cabin"/>
                <a:sym typeface="Cabin"/>
              </a:rPr>
              <a:t> de las unidades para conseguir los objetivos.</a:t>
            </a:r>
            <a:endParaRPr sz="1400" b="0" i="0" u="none" strike="noStrike" cap="none">
              <a:solidFill>
                <a:srgbClr val="000000"/>
              </a:solidFill>
              <a:latin typeface="Cabin"/>
              <a:ea typeface="Cabin"/>
              <a:cs typeface="Cabin"/>
              <a:sym typeface="Cabin"/>
            </a:endParaRPr>
          </a:p>
          <a:p>
            <a:pPr marL="228600" marR="0" lvl="0" indent="-228600" algn="l" rtl="0">
              <a:lnSpc>
                <a:spcPct val="100000"/>
              </a:lnSpc>
              <a:spcBef>
                <a:spcPts val="1000"/>
              </a:spcBef>
              <a:spcAft>
                <a:spcPts val="0"/>
              </a:spcAft>
              <a:buClr>
                <a:srgbClr val="629DD1"/>
              </a:buClr>
              <a:buSzPts val="1400"/>
              <a:buFont typeface="Arial"/>
              <a:buChar char="•"/>
            </a:pPr>
            <a:r>
              <a:rPr lang="es-ES" sz="1400" b="0" i="0" u="none" strike="noStrike" cap="none">
                <a:solidFill>
                  <a:srgbClr val="000000"/>
                </a:solidFill>
                <a:latin typeface="Cabin"/>
                <a:ea typeface="Cabin"/>
                <a:cs typeface="Cabin"/>
                <a:sym typeface="Cabin"/>
              </a:rPr>
              <a:t>Formar e </a:t>
            </a:r>
            <a:r>
              <a:rPr lang="es-ES" sz="1400" b="1" i="0" u="none" strike="noStrike" cap="none">
                <a:solidFill>
                  <a:srgbClr val="000000"/>
                </a:solidFill>
                <a:latin typeface="Cabin"/>
                <a:ea typeface="Cabin"/>
                <a:cs typeface="Cabin"/>
                <a:sym typeface="Cabin"/>
              </a:rPr>
              <a:t>informar</a:t>
            </a:r>
            <a:r>
              <a:rPr lang="es-ES" sz="1400" b="0" i="0" u="none" strike="noStrike" cap="none">
                <a:solidFill>
                  <a:srgbClr val="000000"/>
                </a:solidFill>
                <a:latin typeface="Cabin"/>
                <a:ea typeface="Cabin"/>
                <a:cs typeface="Cabin"/>
                <a:sym typeface="Cabin"/>
              </a:rPr>
              <a:t> a las personas</a:t>
            </a:r>
            <a:endParaRPr sz="1400" b="0" i="0" u="none" strike="noStrike" cap="none">
              <a:solidFill>
                <a:srgbClr val="000000"/>
              </a:solidFill>
              <a:latin typeface="Cabin"/>
              <a:ea typeface="Cabin"/>
              <a:cs typeface="Cabin"/>
              <a:sym typeface="Cabin"/>
            </a:endParaRPr>
          </a:p>
          <a:p>
            <a:pPr marL="228600" marR="0" lvl="0" indent="-228600" algn="l" rtl="0">
              <a:lnSpc>
                <a:spcPct val="100000"/>
              </a:lnSpc>
              <a:spcBef>
                <a:spcPts val="1000"/>
              </a:spcBef>
              <a:spcAft>
                <a:spcPts val="0"/>
              </a:spcAft>
              <a:buClr>
                <a:srgbClr val="629DD1"/>
              </a:buClr>
              <a:buSzPts val="1400"/>
              <a:buFont typeface="Arial"/>
              <a:buChar char="•"/>
            </a:pPr>
            <a:r>
              <a:rPr lang="es-ES" sz="1400" b="1" i="0" u="none" strike="noStrike" cap="none">
                <a:solidFill>
                  <a:srgbClr val="000000"/>
                </a:solidFill>
                <a:latin typeface="Cabin"/>
                <a:ea typeface="Cabin"/>
                <a:cs typeface="Cabin"/>
                <a:sym typeface="Cabin"/>
              </a:rPr>
              <a:t>Motivar</a:t>
            </a:r>
            <a:r>
              <a:rPr lang="es-ES" sz="1400" b="0" i="0" u="none" strike="noStrike" cap="none">
                <a:solidFill>
                  <a:srgbClr val="000000"/>
                </a:solidFill>
                <a:latin typeface="Cabin"/>
                <a:ea typeface="Cabin"/>
                <a:cs typeface="Cabin"/>
                <a:sym typeface="Cabin"/>
              </a:rPr>
              <a:t> a las personas a través de una mayor comprensión y conocimiento de sus trabajos y de la empresa.</a:t>
            </a:r>
            <a:endParaRPr sz="1400" b="0" i="0" u="none" strike="noStrike" cap="none">
              <a:solidFill>
                <a:srgbClr val="000000"/>
              </a:solidFill>
              <a:latin typeface="Calibri"/>
              <a:ea typeface="Calibri"/>
              <a:cs typeface="Calibri"/>
              <a:sym typeface="Calibri"/>
            </a:endParaRPr>
          </a:p>
        </p:txBody>
      </p:sp>
      <p:sp>
        <p:nvSpPr>
          <p:cNvPr id="730" name="Google Shape;730;p55"/>
          <p:cNvSpPr txBox="1"/>
          <p:nvPr/>
        </p:nvSpPr>
        <p:spPr>
          <a:xfrm>
            <a:off x="4529730" y="687050"/>
            <a:ext cx="2651700" cy="13365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bin"/>
                <a:ea typeface="Cabin"/>
                <a:cs typeface="Cabin"/>
                <a:sym typeface="Cabin"/>
              </a:rPr>
              <a:t>COMUNICACIÓN VERTICAL ASCENDENTE, FUNCIONES.</a:t>
            </a:r>
            <a:endParaRPr sz="1800" b="0" i="0" u="none" strike="noStrike" cap="none">
              <a:solidFill>
                <a:srgbClr val="000000"/>
              </a:solidFill>
              <a:latin typeface="Calibri"/>
              <a:ea typeface="Calibri"/>
              <a:cs typeface="Calibri"/>
              <a:sym typeface="Calibri"/>
            </a:endParaRPr>
          </a:p>
        </p:txBody>
      </p:sp>
      <p:pic>
        <p:nvPicPr>
          <p:cNvPr id="731" name="Google Shape;731;p55"/>
          <p:cNvPicPr preferRelativeResize="0"/>
          <p:nvPr/>
        </p:nvPicPr>
        <p:blipFill rotWithShape="1">
          <a:blip r:embed="rId4">
            <a:alphaModFix/>
          </a:blip>
          <a:srcRect l="10002" t="8662" r="12157" b="26002"/>
          <a:stretch/>
        </p:blipFill>
        <p:spPr>
          <a:xfrm>
            <a:off x="6769400" y="683575"/>
            <a:ext cx="2298250" cy="1336500"/>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56"/>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41</a:t>
            </a:fld>
            <a:endParaRPr sz="900" b="0" i="0" u="none" strike="noStrike" cap="none">
              <a:solidFill>
                <a:srgbClr val="888888"/>
              </a:solidFill>
              <a:latin typeface="Arial"/>
              <a:ea typeface="Arial"/>
              <a:cs typeface="Arial"/>
              <a:sym typeface="Arial"/>
            </a:endParaRPr>
          </a:p>
        </p:txBody>
      </p:sp>
      <p:sp>
        <p:nvSpPr>
          <p:cNvPr id="737" name="Google Shape;737;p56"/>
          <p:cNvSpPr txBox="1"/>
          <p:nvPr/>
        </p:nvSpPr>
        <p:spPr>
          <a:xfrm>
            <a:off x="62325" y="650900"/>
            <a:ext cx="8655600" cy="4617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0" u="none" strike="noStrike" cap="none">
                <a:solidFill>
                  <a:srgbClr val="000000"/>
                </a:solidFill>
                <a:latin typeface="Cabin"/>
                <a:ea typeface="Cabin"/>
                <a:cs typeface="Cabin"/>
                <a:sym typeface="Cabin"/>
              </a:rPr>
              <a:t>COMUNICACIÓN LATERAL U HORIZONTAL</a:t>
            </a:r>
            <a:endParaRPr sz="1800" b="0" i="0" u="none" strike="noStrike" cap="none">
              <a:solidFill>
                <a:srgbClr val="000000"/>
              </a:solidFill>
              <a:latin typeface="Calibri"/>
              <a:ea typeface="Calibri"/>
              <a:cs typeface="Calibri"/>
              <a:sym typeface="Calibri"/>
            </a:endParaRPr>
          </a:p>
        </p:txBody>
      </p:sp>
      <p:pic>
        <p:nvPicPr>
          <p:cNvPr id="738" name="Google Shape;738;p56"/>
          <p:cNvPicPr preferRelativeResize="0"/>
          <p:nvPr/>
        </p:nvPicPr>
        <p:blipFill rotWithShape="1">
          <a:blip r:embed="rId3">
            <a:alphaModFix/>
          </a:blip>
          <a:srcRect l="8253" t="4578" r="7006" b="4586"/>
          <a:stretch/>
        </p:blipFill>
        <p:spPr>
          <a:xfrm>
            <a:off x="1243023" y="1067525"/>
            <a:ext cx="2368280" cy="1533925"/>
          </a:xfrm>
          <a:prstGeom prst="rect">
            <a:avLst/>
          </a:prstGeom>
          <a:noFill/>
          <a:ln>
            <a:noFill/>
          </a:ln>
          <a:effectLst>
            <a:outerShdw blurRad="292100" dist="139700" dir="2700000" algn="tl" rotWithShape="0">
              <a:srgbClr val="333333">
                <a:alpha val="64705"/>
              </a:srgbClr>
            </a:outerShdw>
          </a:effectLst>
        </p:spPr>
      </p:pic>
      <p:sp>
        <p:nvSpPr>
          <p:cNvPr id="739" name="Google Shape;739;p56"/>
          <p:cNvSpPr txBox="1"/>
          <p:nvPr/>
        </p:nvSpPr>
        <p:spPr>
          <a:xfrm>
            <a:off x="105200" y="2913200"/>
            <a:ext cx="8879400" cy="2789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s-ES" sz="1500" b="0" i="0" u="none" strike="noStrike" cap="none">
                <a:solidFill>
                  <a:srgbClr val="000000"/>
                </a:solidFill>
                <a:latin typeface="Cabin"/>
                <a:ea typeface="Cabin"/>
                <a:cs typeface="Cabin"/>
                <a:sym typeface="Cabin"/>
              </a:rPr>
              <a:t>Consiste en un i</a:t>
            </a:r>
            <a:r>
              <a:rPr lang="es-ES" sz="1500" b="1" i="0" u="none" strike="noStrike" cap="none">
                <a:solidFill>
                  <a:srgbClr val="000000"/>
                </a:solidFill>
                <a:latin typeface="Cabin"/>
                <a:ea typeface="Cabin"/>
                <a:cs typeface="Cabin"/>
                <a:sym typeface="Cabin"/>
              </a:rPr>
              <a:t>ntercambio lateral de mensajes entre miembros de un mismo nivel jerárquico</a:t>
            </a:r>
            <a:r>
              <a:rPr lang="es-ES" sz="1500" b="0" i="0" u="none" strike="noStrike" cap="none">
                <a:solidFill>
                  <a:srgbClr val="000000"/>
                </a:solidFill>
                <a:latin typeface="Cabin"/>
                <a:ea typeface="Cabin"/>
                <a:cs typeface="Cabin"/>
                <a:sym typeface="Cabin"/>
              </a:rPr>
              <a:t>, puede se r de tres tipos:</a:t>
            </a:r>
            <a:endParaRPr sz="1500" b="0" i="0" u="none" strike="noStrike" cap="none">
              <a:solidFill>
                <a:srgbClr val="000000"/>
              </a:solidFill>
              <a:latin typeface="Calibri"/>
              <a:ea typeface="Calibri"/>
              <a:cs typeface="Calibri"/>
              <a:sym typeface="Calibri"/>
            </a:endParaRPr>
          </a:p>
          <a:p>
            <a:pPr marL="514350" marR="0" lvl="0" indent="-514350" algn="l" rtl="0">
              <a:lnSpc>
                <a:spcPct val="100000"/>
              </a:lnSpc>
              <a:spcBef>
                <a:spcPts val="1000"/>
              </a:spcBef>
              <a:spcAft>
                <a:spcPts val="0"/>
              </a:spcAft>
              <a:buClr>
                <a:srgbClr val="629DD1"/>
              </a:buClr>
              <a:buSzPts val="1500"/>
              <a:buFont typeface="Cabin"/>
              <a:buAutoNum type="arabicPeriod"/>
            </a:pPr>
            <a:r>
              <a:rPr lang="es-ES" sz="1500" b="1" i="0" u="none" strike="noStrike" cap="none">
                <a:solidFill>
                  <a:srgbClr val="000000"/>
                </a:solidFill>
                <a:latin typeface="Cabin"/>
                <a:ea typeface="Cabin"/>
                <a:cs typeface="Cabin"/>
                <a:sym typeface="Cabin"/>
              </a:rPr>
              <a:t>Entre compañeros de un mismo grupo de trabajo</a:t>
            </a:r>
            <a:r>
              <a:rPr lang="es-ES" sz="1500" b="0" i="0" u="none" strike="noStrike" cap="none">
                <a:solidFill>
                  <a:srgbClr val="000000"/>
                </a:solidFill>
                <a:latin typeface="Cabin"/>
                <a:ea typeface="Cabin"/>
                <a:cs typeface="Cabin"/>
                <a:sym typeface="Cabin"/>
              </a:rPr>
              <a:t>. </a:t>
            </a:r>
            <a:endParaRPr sz="1500" b="0" i="0" u="none" strike="noStrike" cap="none">
              <a:solidFill>
                <a:srgbClr val="000000"/>
              </a:solidFill>
              <a:latin typeface="Cabin"/>
              <a:ea typeface="Cabin"/>
              <a:cs typeface="Cabin"/>
              <a:sym typeface="Cabin"/>
            </a:endParaRPr>
          </a:p>
          <a:p>
            <a:pPr marL="514350" marR="0" lvl="0" indent="0" algn="l" rtl="0">
              <a:lnSpc>
                <a:spcPct val="100000"/>
              </a:lnSpc>
              <a:spcBef>
                <a:spcPts val="1000"/>
              </a:spcBef>
              <a:spcAft>
                <a:spcPts val="0"/>
              </a:spcAft>
              <a:buClr>
                <a:srgbClr val="000000"/>
              </a:buClr>
              <a:buSzPts val="900"/>
              <a:buFont typeface="Arial"/>
              <a:buNone/>
            </a:pPr>
            <a:endParaRPr sz="900" b="0" i="0" u="none" strike="noStrike" cap="none">
              <a:solidFill>
                <a:srgbClr val="000000"/>
              </a:solidFill>
              <a:latin typeface="Cabin"/>
              <a:ea typeface="Cabin"/>
              <a:cs typeface="Cabin"/>
              <a:sym typeface="Cabin"/>
            </a:endParaRPr>
          </a:p>
          <a:p>
            <a:pPr marL="514350" marR="0" lvl="0" indent="0" algn="l" rtl="0">
              <a:lnSpc>
                <a:spcPct val="100000"/>
              </a:lnSpc>
              <a:spcBef>
                <a:spcPts val="1000"/>
              </a:spcBef>
              <a:spcAft>
                <a:spcPts val="0"/>
              </a:spcAft>
              <a:buClr>
                <a:srgbClr val="000000"/>
              </a:buClr>
              <a:buSzPts val="1500"/>
              <a:buFont typeface="Arial"/>
              <a:buNone/>
            </a:pPr>
            <a:endParaRPr sz="1500" b="0" i="0" u="none" strike="noStrike" cap="none">
              <a:solidFill>
                <a:srgbClr val="000000"/>
              </a:solidFill>
              <a:latin typeface="Cabin"/>
              <a:ea typeface="Cabin"/>
              <a:cs typeface="Cabin"/>
              <a:sym typeface="Cabin"/>
            </a:endParaRPr>
          </a:p>
          <a:p>
            <a:pPr marL="514350" marR="0" lvl="0" indent="-514350" algn="l" rtl="0">
              <a:lnSpc>
                <a:spcPct val="100000"/>
              </a:lnSpc>
              <a:spcBef>
                <a:spcPts val="1000"/>
              </a:spcBef>
              <a:spcAft>
                <a:spcPts val="0"/>
              </a:spcAft>
              <a:buClr>
                <a:srgbClr val="629DD1"/>
              </a:buClr>
              <a:buSzPts val="1500"/>
              <a:buFont typeface="Cabin"/>
              <a:buAutoNum type="arabicPeriod"/>
            </a:pPr>
            <a:r>
              <a:rPr lang="es-ES" sz="1500" b="1" i="0" u="none" strike="noStrike" cap="none">
                <a:solidFill>
                  <a:srgbClr val="000000"/>
                </a:solidFill>
                <a:latin typeface="Cabin"/>
                <a:ea typeface="Cabin"/>
                <a:cs typeface="Cabin"/>
                <a:sym typeface="Cabin"/>
              </a:rPr>
              <a:t>Entre miembros de distintas unidades</a:t>
            </a:r>
            <a:r>
              <a:rPr lang="es-ES" sz="1500" b="0" i="0" u="none" strike="noStrike" cap="none">
                <a:solidFill>
                  <a:srgbClr val="000000"/>
                </a:solidFill>
                <a:latin typeface="Cabin"/>
                <a:ea typeface="Cabin"/>
                <a:cs typeface="Cabin"/>
                <a:sym typeface="Cabin"/>
              </a:rPr>
              <a:t>. </a:t>
            </a:r>
            <a:endParaRPr sz="1500" b="0" i="0" u="none" strike="noStrike" cap="none">
              <a:solidFill>
                <a:srgbClr val="000000"/>
              </a:solidFill>
              <a:latin typeface="Cabin"/>
              <a:ea typeface="Cabin"/>
              <a:cs typeface="Cabin"/>
              <a:sym typeface="Cabin"/>
            </a:endParaRPr>
          </a:p>
          <a:p>
            <a:pPr marL="514350" marR="0" lvl="0" indent="0" algn="l" rtl="0">
              <a:lnSpc>
                <a:spcPct val="100000"/>
              </a:lnSpc>
              <a:spcBef>
                <a:spcPts val="1000"/>
              </a:spcBef>
              <a:spcAft>
                <a:spcPts val="0"/>
              </a:spcAft>
              <a:buClr>
                <a:srgbClr val="000000"/>
              </a:buClr>
              <a:buSzPts val="1500"/>
              <a:buFont typeface="Arial"/>
              <a:buNone/>
            </a:pPr>
            <a:endParaRPr sz="1500" b="0" i="0" u="none" strike="noStrike" cap="none">
              <a:solidFill>
                <a:srgbClr val="000000"/>
              </a:solidFill>
              <a:latin typeface="Cabin"/>
              <a:ea typeface="Cabin"/>
              <a:cs typeface="Cabin"/>
              <a:sym typeface="Cabin"/>
            </a:endParaRPr>
          </a:p>
          <a:p>
            <a:pPr marL="0" marR="0" lvl="0" indent="0" algn="l" rtl="0">
              <a:lnSpc>
                <a:spcPct val="100000"/>
              </a:lnSpc>
              <a:spcBef>
                <a:spcPts val="1000"/>
              </a:spcBef>
              <a:spcAft>
                <a:spcPts val="0"/>
              </a:spcAft>
              <a:buClr>
                <a:srgbClr val="000000"/>
              </a:buClr>
              <a:buSzPts val="2400"/>
              <a:buFont typeface="Arial"/>
              <a:buNone/>
            </a:pPr>
            <a:endParaRPr sz="2400" b="0" i="0" u="none" strike="noStrike" cap="none">
              <a:solidFill>
                <a:srgbClr val="000000"/>
              </a:solidFill>
              <a:latin typeface="Cabin"/>
              <a:ea typeface="Cabin"/>
              <a:cs typeface="Cabin"/>
              <a:sym typeface="Cabin"/>
            </a:endParaRPr>
          </a:p>
          <a:p>
            <a:pPr marL="514350" marR="0" lvl="0" indent="-514350" algn="l" rtl="0">
              <a:lnSpc>
                <a:spcPct val="100000"/>
              </a:lnSpc>
              <a:spcBef>
                <a:spcPts val="1000"/>
              </a:spcBef>
              <a:spcAft>
                <a:spcPts val="0"/>
              </a:spcAft>
              <a:buClr>
                <a:srgbClr val="629DD1"/>
              </a:buClr>
              <a:buSzPts val="1500"/>
              <a:buFont typeface="Cabin"/>
              <a:buAutoNum type="arabicPeriod"/>
            </a:pPr>
            <a:r>
              <a:rPr lang="es-ES" sz="1500" b="1" i="0" u="none" strike="noStrike" cap="none">
                <a:solidFill>
                  <a:srgbClr val="000000"/>
                </a:solidFill>
                <a:latin typeface="Cabin"/>
                <a:ea typeface="Cabin"/>
                <a:cs typeface="Cabin"/>
                <a:sym typeface="Cabin"/>
              </a:rPr>
              <a:t>Entre gerente de línea y gerente de staff. </a:t>
            </a:r>
            <a:endParaRPr sz="1500" b="0" i="0" u="none" strike="noStrike" cap="none">
              <a:solidFill>
                <a:srgbClr val="000000"/>
              </a:solidFill>
              <a:latin typeface="Cabin"/>
              <a:ea typeface="Cabin"/>
              <a:cs typeface="Cabin"/>
              <a:sym typeface="Cabin"/>
            </a:endParaRPr>
          </a:p>
        </p:txBody>
      </p:sp>
      <p:pic>
        <p:nvPicPr>
          <p:cNvPr id="740" name="Google Shape;740;p56" descr="Resultado de imagen de comunicación horizontal"/>
          <p:cNvPicPr preferRelativeResize="0"/>
          <p:nvPr/>
        </p:nvPicPr>
        <p:blipFill rotWithShape="1">
          <a:blip r:embed="rId4">
            <a:alphaModFix/>
          </a:blip>
          <a:srcRect/>
          <a:stretch/>
        </p:blipFill>
        <p:spPr>
          <a:xfrm>
            <a:off x="4062714" y="1030000"/>
            <a:ext cx="4353362" cy="1629325"/>
          </a:xfrm>
          <a:prstGeom prst="rect">
            <a:avLst/>
          </a:prstGeom>
          <a:noFill/>
          <a:ln>
            <a:noFill/>
          </a:ln>
          <a:effectLst>
            <a:outerShdw blurRad="292100" dist="139700" dir="2700000" algn="tl" rotWithShape="0">
              <a:srgbClr val="333333">
                <a:alpha val="64705"/>
              </a:srgbClr>
            </a:outerShdw>
          </a:effectLst>
        </p:spPr>
      </p:pic>
      <p:sp>
        <p:nvSpPr>
          <p:cNvPr id="741" name="Google Shape;741;p56"/>
          <p:cNvSpPr txBox="1"/>
          <p:nvPr/>
        </p:nvSpPr>
        <p:spPr>
          <a:xfrm>
            <a:off x="1426804" y="113275"/>
            <a:ext cx="58029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rgbClr val="FFFFFF"/>
                </a:solidFill>
                <a:latin typeface="Calibri"/>
                <a:ea typeface="Calibri"/>
                <a:cs typeface="Calibri"/>
                <a:sym typeface="Calibri"/>
              </a:rPr>
              <a:t>Canales Formales en La Empresa </a:t>
            </a:r>
            <a:endParaRPr sz="2400" b="0" i="0" u="none" strike="noStrike" cap="none">
              <a:solidFill>
                <a:srgbClr val="FFFFFF"/>
              </a:solidFill>
              <a:latin typeface="Calibri"/>
              <a:ea typeface="Calibri"/>
              <a:cs typeface="Calibri"/>
              <a:sym typeface="Calibri"/>
            </a:endParaRPr>
          </a:p>
        </p:txBody>
      </p:sp>
      <p:sp>
        <p:nvSpPr>
          <p:cNvPr id="742" name="Google Shape;742;p56"/>
          <p:cNvSpPr txBox="1"/>
          <p:nvPr/>
        </p:nvSpPr>
        <p:spPr>
          <a:xfrm>
            <a:off x="629175" y="3476150"/>
            <a:ext cx="8418300" cy="81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750"/>
              </a:spcBef>
              <a:spcAft>
                <a:spcPts val="0"/>
              </a:spcAft>
              <a:buClr>
                <a:srgbClr val="000000"/>
              </a:buClr>
              <a:buSzPts val="1480"/>
              <a:buFont typeface="Arial"/>
              <a:buNone/>
            </a:pPr>
            <a:r>
              <a:rPr lang="es-ES" sz="1480" b="0" i="0" u="none" strike="noStrike" cap="none">
                <a:solidFill>
                  <a:schemeClr val="dk1"/>
                </a:solidFill>
                <a:latin typeface="Calibri"/>
                <a:ea typeface="Calibri"/>
                <a:cs typeface="Calibri"/>
                <a:sym typeface="Calibri"/>
              </a:rPr>
              <a:t>La comunicación dentro del grupo hace posible la coordinación y la solución de problemas a la vez que sirve como soporte emocional. El grado de satisfacción en relación con la comunicación en general, es mayor en pequeños grupos de trabajo.</a:t>
            </a:r>
            <a:endParaRPr sz="2100" b="0" i="0" u="none" strike="noStrike" cap="none">
              <a:solidFill>
                <a:schemeClr val="dk1"/>
              </a:solidFill>
              <a:latin typeface="Calibri"/>
              <a:ea typeface="Calibri"/>
              <a:cs typeface="Calibri"/>
              <a:sym typeface="Calibri"/>
            </a:endParaRPr>
          </a:p>
        </p:txBody>
      </p:sp>
      <p:sp>
        <p:nvSpPr>
          <p:cNvPr id="743" name="Google Shape;743;p56"/>
          <p:cNvSpPr txBox="1"/>
          <p:nvPr/>
        </p:nvSpPr>
        <p:spPr>
          <a:xfrm>
            <a:off x="629175" y="4479450"/>
            <a:ext cx="8555100" cy="972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750"/>
              </a:spcBef>
              <a:spcAft>
                <a:spcPts val="0"/>
              </a:spcAft>
              <a:buClr>
                <a:srgbClr val="000000"/>
              </a:buClr>
              <a:buSzPts val="1480"/>
              <a:buFont typeface="Arial"/>
              <a:buNone/>
            </a:pPr>
            <a:r>
              <a:rPr lang="es-ES" sz="1480" b="0" i="0" u="none" strike="noStrike" cap="none">
                <a:solidFill>
                  <a:schemeClr val="dk1"/>
                </a:solidFill>
                <a:latin typeface="Calibri"/>
                <a:ea typeface="Calibri"/>
                <a:cs typeface="Calibri"/>
                <a:sym typeface="Calibri"/>
              </a:rPr>
              <a:t>La comunicación entre unidades de trabajo o departamentos es esencial para la coordinación de actividades, solución de problemas y reducción de conflictos entre ellos. Este tipo de comunicación se encuentra fuertemente restringido en organizaciones burocratizadas, en las que la función de coordinación y resolución de conflictos depende de niveles superiores.</a:t>
            </a:r>
            <a:endParaRPr sz="2100" b="0" i="0" u="none" strike="noStrike" cap="none">
              <a:solidFill>
                <a:schemeClr val="dk1"/>
              </a:solidFill>
              <a:latin typeface="Calibri"/>
              <a:ea typeface="Calibri"/>
              <a:cs typeface="Calibri"/>
              <a:sym typeface="Calibri"/>
            </a:endParaRPr>
          </a:p>
        </p:txBody>
      </p:sp>
      <p:sp>
        <p:nvSpPr>
          <p:cNvPr id="744" name="Google Shape;744;p56"/>
          <p:cNvSpPr txBox="1"/>
          <p:nvPr/>
        </p:nvSpPr>
        <p:spPr>
          <a:xfrm>
            <a:off x="628275" y="5933625"/>
            <a:ext cx="8418300" cy="590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750"/>
              </a:spcBef>
              <a:spcAft>
                <a:spcPts val="0"/>
              </a:spcAft>
              <a:buClr>
                <a:srgbClr val="000000"/>
              </a:buClr>
              <a:buSzPts val="1480"/>
              <a:buFont typeface="Arial"/>
              <a:buNone/>
            </a:pPr>
            <a:r>
              <a:rPr lang="es-ES" sz="1480" b="0" i="0" u="none" strike="noStrike" cap="none">
                <a:solidFill>
                  <a:schemeClr val="dk1"/>
                </a:solidFill>
                <a:latin typeface="Calibri"/>
                <a:ea typeface="Calibri"/>
                <a:cs typeface="Calibri"/>
                <a:sym typeface="Calibri"/>
              </a:rPr>
              <a:t>En este caso, como en el de las relaciones interdepartamentales, el riesgo de que surja el conflicto es alto, el tipo de mensajes que envían es más profesionalizado, y tiene mayor accesibilidad y participación en los canales de comunicación.</a:t>
            </a:r>
            <a:endParaRPr sz="2100" b="0" i="0" u="none" strike="noStrike" cap="none">
              <a:solidFill>
                <a:schemeClr val="dk1"/>
              </a:solidFill>
              <a:latin typeface="Calibri"/>
              <a:ea typeface="Calibri"/>
              <a:cs typeface="Calibri"/>
              <a:sym typeface="Calibri"/>
            </a:endParaRPr>
          </a:p>
          <a:p>
            <a:pPr marL="0" marR="0" lvl="0" indent="0" algn="l" rtl="0">
              <a:lnSpc>
                <a:spcPct val="100000"/>
              </a:lnSpc>
              <a:spcBef>
                <a:spcPts val="750"/>
              </a:spcBef>
              <a:spcAft>
                <a:spcPts val="0"/>
              </a:spcAft>
              <a:buClr>
                <a:srgbClr val="000000"/>
              </a:buClr>
              <a:buSzPts val="1295"/>
              <a:buFont typeface="Arial"/>
              <a:buNone/>
            </a:pPr>
            <a:endParaRPr sz="1295"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57"/>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42</a:t>
            </a:fld>
            <a:endParaRPr sz="900" b="0" i="0" u="none" strike="noStrike" cap="none">
              <a:solidFill>
                <a:srgbClr val="888888"/>
              </a:solidFill>
              <a:latin typeface="Arial"/>
              <a:ea typeface="Arial"/>
              <a:cs typeface="Arial"/>
              <a:sym typeface="Arial"/>
            </a:endParaRPr>
          </a:p>
        </p:txBody>
      </p:sp>
      <p:sp>
        <p:nvSpPr>
          <p:cNvPr id="750" name="Google Shape;750;p57"/>
          <p:cNvSpPr txBox="1"/>
          <p:nvPr/>
        </p:nvSpPr>
        <p:spPr>
          <a:xfrm>
            <a:off x="81750" y="826325"/>
            <a:ext cx="8789700" cy="2206800"/>
          </a:xfrm>
          <a:prstGeom prst="rect">
            <a:avLst/>
          </a:prstGeom>
          <a:no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0"/>
              </a:spcAft>
              <a:buClr>
                <a:srgbClr val="000000"/>
              </a:buClr>
              <a:buSzPts val="1800"/>
              <a:buFont typeface="Arial"/>
              <a:buNone/>
            </a:pPr>
            <a:r>
              <a:rPr lang="es-ES" sz="1800" b="0" i="0" u="none" strike="noStrike" cap="none">
                <a:solidFill>
                  <a:srgbClr val="000000"/>
                </a:solidFill>
                <a:latin typeface="Cabin"/>
                <a:ea typeface="Cabin"/>
                <a:cs typeface="Cabin"/>
                <a:sym typeface="Cabin"/>
              </a:rPr>
              <a:t>Su principal función es apoyar estructuralmente al proyecto empresarial, sea cual sea la orientación estratégica. De esta función estructural se desgranan los siguientes objetivos:</a:t>
            </a:r>
            <a:endParaRPr sz="1800" b="0" i="0" u="none" strike="noStrike" cap="none">
              <a:solidFill>
                <a:srgbClr val="000000"/>
              </a:solidFill>
              <a:latin typeface="Calibri"/>
              <a:ea typeface="Calibri"/>
              <a:cs typeface="Calibri"/>
              <a:sym typeface="Calibri"/>
            </a:endParaRPr>
          </a:p>
          <a:p>
            <a:pPr marL="228600" marR="0" lvl="0" indent="-203200" algn="l" rtl="0">
              <a:lnSpc>
                <a:spcPct val="100000"/>
              </a:lnSpc>
              <a:spcBef>
                <a:spcPts val="1000"/>
              </a:spcBef>
              <a:spcAft>
                <a:spcPts val="0"/>
              </a:spcAft>
              <a:buClr>
                <a:srgbClr val="629DD1"/>
              </a:buClr>
              <a:buSzPts val="1600"/>
              <a:buFont typeface="Arial"/>
              <a:buChar char="•"/>
            </a:pPr>
            <a:r>
              <a:rPr lang="es-ES" sz="1600" b="0" i="0" u="none" strike="noStrike" cap="none">
                <a:solidFill>
                  <a:srgbClr val="000000"/>
                </a:solidFill>
                <a:latin typeface="Cabin"/>
                <a:ea typeface="Cabin"/>
                <a:cs typeface="Cabin"/>
                <a:sym typeface="Cabin"/>
              </a:rPr>
              <a:t>La implicación de las personas</a:t>
            </a:r>
            <a:endParaRPr sz="1600" b="0" i="0" u="none" strike="noStrike" cap="none">
              <a:solidFill>
                <a:srgbClr val="000000"/>
              </a:solidFill>
              <a:latin typeface="Calibri"/>
              <a:ea typeface="Calibri"/>
              <a:cs typeface="Calibri"/>
              <a:sym typeface="Calibri"/>
            </a:endParaRPr>
          </a:p>
          <a:p>
            <a:pPr marL="228600" marR="0" lvl="0" indent="-203200" algn="l" rtl="0">
              <a:lnSpc>
                <a:spcPct val="100000"/>
              </a:lnSpc>
              <a:spcBef>
                <a:spcPts val="1000"/>
              </a:spcBef>
              <a:spcAft>
                <a:spcPts val="0"/>
              </a:spcAft>
              <a:buClr>
                <a:srgbClr val="629DD1"/>
              </a:buClr>
              <a:buSzPts val="1600"/>
              <a:buFont typeface="Arial"/>
              <a:buChar char="•"/>
            </a:pPr>
            <a:r>
              <a:rPr lang="es-ES" sz="1600" b="0" i="0" u="none" strike="noStrike" cap="none">
                <a:solidFill>
                  <a:srgbClr val="000000"/>
                </a:solidFill>
                <a:latin typeface="Cabin"/>
                <a:ea typeface="Cabin"/>
                <a:cs typeface="Cabin"/>
                <a:sym typeface="Cabin"/>
              </a:rPr>
              <a:t>La armonía de las acciones de la empresa </a:t>
            </a:r>
            <a:endParaRPr sz="1600" b="0" i="0" u="none" strike="noStrike" cap="none">
              <a:solidFill>
                <a:srgbClr val="000000"/>
              </a:solidFill>
              <a:latin typeface="Calibri"/>
              <a:ea typeface="Calibri"/>
              <a:cs typeface="Calibri"/>
              <a:sym typeface="Calibri"/>
            </a:endParaRPr>
          </a:p>
          <a:p>
            <a:pPr marL="228600" marR="0" lvl="0" indent="-203200" algn="l" rtl="0">
              <a:lnSpc>
                <a:spcPct val="100000"/>
              </a:lnSpc>
              <a:spcBef>
                <a:spcPts val="1000"/>
              </a:spcBef>
              <a:spcAft>
                <a:spcPts val="0"/>
              </a:spcAft>
              <a:buClr>
                <a:srgbClr val="629DD1"/>
              </a:buClr>
              <a:buSzPts val="1600"/>
              <a:buFont typeface="Arial"/>
              <a:buChar char="•"/>
            </a:pPr>
            <a:r>
              <a:rPr lang="es-ES" sz="1600" b="0" i="0" u="none" strike="noStrike" cap="none">
                <a:solidFill>
                  <a:srgbClr val="000000"/>
                </a:solidFill>
                <a:latin typeface="Cabin"/>
                <a:ea typeface="Cabin"/>
                <a:cs typeface="Cabin"/>
                <a:sym typeface="Cabin"/>
              </a:rPr>
              <a:t>El cambio de actitudes </a:t>
            </a:r>
            <a:endParaRPr sz="1600" b="0" i="0" u="none" strike="noStrike" cap="none">
              <a:solidFill>
                <a:srgbClr val="000000"/>
              </a:solidFill>
              <a:latin typeface="Calibri"/>
              <a:ea typeface="Calibri"/>
              <a:cs typeface="Calibri"/>
              <a:sym typeface="Calibri"/>
            </a:endParaRPr>
          </a:p>
          <a:p>
            <a:pPr marL="228600" marR="0" lvl="0" indent="-203200" algn="l" rtl="0">
              <a:lnSpc>
                <a:spcPct val="100000"/>
              </a:lnSpc>
              <a:spcBef>
                <a:spcPts val="1000"/>
              </a:spcBef>
              <a:spcAft>
                <a:spcPts val="0"/>
              </a:spcAft>
              <a:buClr>
                <a:srgbClr val="629DD1"/>
              </a:buClr>
              <a:buSzPts val="1600"/>
              <a:buFont typeface="Arial"/>
              <a:buChar char="•"/>
            </a:pPr>
            <a:r>
              <a:rPr lang="es-ES" sz="1600" b="0" i="0" u="none" strike="noStrike" cap="none">
                <a:solidFill>
                  <a:srgbClr val="000000"/>
                </a:solidFill>
                <a:latin typeface="Cabin"/>
                <a:ea typeface="Cabin"/>
                <a:cs typeface="Cabin"/>
                <a:sym typeface="Cabin"/>
              </a:rPr>
              <a:t>La mejora de la productividad </a:t>
            </a:r>
            <a:endParaRPr sz="1600" b="0" i="0" u="none" strike="noStrike" cap="none">
              <a:solidFill>
                <a:srgbClr val="000000"/>
              </a:solidFill>
              <a:latin typeface="Calibri"/>
              <a:ea typeface="Calibri"/>
              <a:cs typeface="Calibri"/>
              <a:sym typeface="Calibri"/>
            </a:endParaRPr>
          </a:p>
        </p:txBody>
      </p:sp>
      <p:sp>
        <p:nvSpPr>
          <p:cNvPr id="751" name="Google Shape;751;p57"/>
          <p:cNvSpPr txBox="1"/>
          <p:nvPr/>
        </p:nvSpPr>
        <p:spPr>
          <a:xfrm>
            <a:off x="2877900" y="3134850"/>
            <a:ext cx="3388200" cy="588300"/>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Clr>
                <a:srgbClr val="FFFFFF"/>
              </a:buClr>
              <a:buSzPts val="2700"/>
              <a:buFont typeface="Cabin"/>
              <a:buNone/>
            </a:pPr>
            <a:r>
              <a:rPr lang="es-ES" sz="1800" b="0" i="0" u="none" strike="noStrike" cap="none">
                <a:solidFill>
                  <a:srgbClr val="434343"/>
                </a:solidFill>
                <a:latin typeface="Cabin"/>
                <a:ea typeface="Cabin"/>
                <a:cs typeface="Cabin"/>
                <a:sym typeface="Cabin"/>
              </a:rPr>
              <a:t>La información se organiza: </a:t>
            </a:r>
            <a:endParaRPr sz="1800" b="0" i="0" u="none" strike="noStrike" cap="none">
              <a:solidFill>
                <a:srgbClr val="434343"/>
              </a:solidFill>
              <a:latin typeface="Arial"/>
              <a:ea typeface="Arial"/>
              <a:cs typeface="Arial"/>
              <a:sym typeface="Arial"/>
            </a:endParaRPr>
          </a:p>
        </p:txBody>
      </p:sp>
      <p:sp>
        <p:nvSpPr>
          <p:cNvPr id="752" name="Google Shape;752;p57"/>
          <p:cNvSpPr txBox="1"/>
          <p:nvPr/>
        </p:nvSpPr>
        <p:spPr>
          <a:xfrm>
            <a:off x="1835100" y="3645638"/>
            <a:ext cx="5473800" cy="1049100"/>
          </a:xfrm>
          <a:prstGeom prst="rect">
            <a:avLst/>
          </a:prstGeom>
          <a:noFill/>
          <a:ln>
            <a:noFill/>
          </a:ln>
        </p:spPr>
        <p:txBody>
          <a:bodyPr spcFirstLastPara="1" wrap="square" lIns="91425" tIns="91425" rIns="91425" bIns="91425" anchor="ctr" anchorCtr="0">
            <a:noAutofit/>
          </a:bodyPr>
          <a:lstStyle/>
          <a:p>
            <a:pPr marL="228600" marR="0" lvl="1" indent="-196850" algn="l" rtl="0">
              <a:lnSpc>
                <a:spcPct val="90000"/>
              </a:lnSpc>
              <a:spcBef>
                <a:spcPts val="0"/>
              </a:spcBef>
              <a:spcAft>
                <a:spcPts val="0"/>
              </a:spcAft>
              <a:buClr>
                <a:srgbClr val="434343"/>
              </a:buClr>
              <a:buSzPts val="1600"/>
              <a:buFont typeface="Cabin"/>
              <a:buChar char="•"/>
            </a:pPr>
            <a:r>
              <a:rPr lang="es-ES" sz="1600" b="1" i="1" u="none" strike="noStrike" cap="none">
                <a:solidFill>
                  <a:srgbClr val="434343"/>
                </a:solidFill>
                <a:latin typeface="Cabin"/>
                <a:ea typeface="Cabin"/>
                <a:cs typeface="Cabin"/>
                <a:sym typeface="Cabin"/>
              </a:rPr>
              <a:t>Progresos: </a:t>
            </a:r>
            <a:r>
              <a:rPr lang="es-ES" sz="1600" b="0" i="0" u="none" strike="noStrike" cap="none">
                <a:solidFill>
                  <a:srgbClr val="434343"/>
                </a:solidFill>
                <a:latin typeface="Cabin"/>
                <a:ea typeface="Cabin"/>
                <a:cs typeface="Cabin"/>
                <a:sym typeface="Cabin"/>
              </a:rPr>
              <a:t>resultados de la compañía o departamento.</a:t>
            </a:r>
            <a:endParaRPr sz="1600" b="0" i="0" u="none" strike="noStrike" cap="none">
              <a:solidFill>
                <a:srgbClr val="434343"/>
              </a:solidFill>
              <a:latin typeface="Arial"/>
              <a:ea typeface="Arial"/>
              <a:cs typeface="Arial"/>
              <a:sym typeface="Arial"/>
            </a:endParaRPr>
          </a:p>
          <a:p>
            <a:pPr marL="228600" marR="0" lvl="1" indent="-196850" algn="l" rtl="0">
              <a:lnSpc>
                <a:spcPct val="90000"/>
              </a:lnSpc>
              <a:spcBef>
                <a:spcPts val="420"/>
              </a:spcBef>
              <a:spcAft>
                <a:spcPts val="0"/>
              </a:spcAft>
              <a:buClr>
                <a:srgbClr val="434343"/>
              </a:buClr>
              <a:buSzPts val="1600"/>
              <a:buFont typeface="Cabin"/>
              <a:buChar char="•"/>
            </a:pPr>
            <a:r>
              <a:rPr lang="es-ES" sz="1600" b="1" i="1" u="none" strike="noStrike" cap="none">
                <a:solidFill>
                  <a:srgbClr val="434343"/>
                </a:solidFill>
                <a:latin typeface="Cabin"/>
                <a:ea typeface="Cabin"/>
                <a:cs typeface="Cabin"/>
                <a:sym typeface="Cabin"/>
              </a:rPr>
              <a:t>Políticas:</a:t>
            </a:r>
            <a:r>
              <a:rPr lang="es-ES" sz="1600" b="0" i="0" u="none" strike="noStrike" cap="none">
                <a:solidFill>
                  <a:srgbClr val="434343"/>
                </a:solidFill>
                <a:latin typeface="Cabin"/>
                <a:ea typeface="Cabin"/>
                <a:cs typeface="Cabin"/>
                <a:sym typeface="Cabin"/>
              </a:rPr>
              <a:t> procedimientos, prácticas..</a:t>
            </a:r>
            <a:endParaRPr sz="1600" b="0" i="0" u="none" strike="noStrike" cap="none">
              <a:solidFill>
                <a:srgbClr val="434343"/>
              </a:solidFill>
              <a:latin typeface="Arial"/>
              <a:ea typeface="Arial"/>
              <a:cs typeface="Arial"/>
              <a:sym typeface="Arial"/>
            </a:endParaRPr>
          </a:p>
          <a:p>
            <a:pPr marL="228600" marR="0" lvl="1" indent="-196850" algn="l" rtl="0">
              <a:lnSpc>
                <a:spcPct val="90000"/>
              </a:lnSpc>
              <a:spcBef>
                <a:spcPts val="420"/>
              </a:spcBef>
              <a:spcAft>
                <a:spcPts val="0"/>
              </a:spcAft>
              <a:buClr>
                <a:srgbClr val="434343"/>
              </a:buClr>
              <a:buSzPts val="1600"/>
              <a:buFont typeface="Cabin"/>
              <a:buChar char="•"/>
            </a:pPr>
            <a:r>
              <a:rPr lang="es-ES" sz="1600" b="1" i="1" u="none" strike="noStrike" cap="none">
                <a:solidFill>
                  <a:srgbClr val="434343"/>
                </a:solidFill>
                <a:latin typeface="Cabin"/>
                <a:ea typeface="Cabin"/>
                <a:cs typeface="Cabin"/>
                <a:sym typeface="Cabin"/>
              </a:rPr>
              <a:t>Personas: </a:t>
            </a:r>
            <a:r>
              <a:rPr lang="es-ES" sz="1600" b="0" i="0" u="none" strike="noStrike" cap="none">
                <a:solidFill>
                  <a:srgbClr val="434343"/>
                </a:solidFill>
                <a:latin typeface="Cabin"/>
                <a:ea typeface="Cabin"/>
                <a:cs typeface="Cabin"/>
                <a:sym typeface="Cabin"/>
              </a:rPr>
              <a:t>incorporaciones, ceses, promociones.</a:t>
            </a:r>
            <a:endParaRPr sz="1600" b="0" i="0" u="none" strike="noStrike" cap="none">
              <a:solidFill>
                <a:srgbClr val="434343"/>
              </a:solidFill>
              <a:latin typeface="Arial"/>
              <a:ea typeface="Arial"/>
              <a:cs typeface="Arial"/>
              <a:sym typeface="Arial"/>
            </a:endParaRPr>
          </a:p>
          <a:p>
            <a:pPr marL="228600" marR="0" lvl="1" indent="-196850" algn="l" rtl="0">
              <a:lnSpc>
                <a:spcPct val="90000"/>
              </a:lnSpc>
              <a:spcBef>
                <a:spcPts val="420"/>
              </a:spcBef>
              <a:spcAft>
                <a:spcPts val="0"/>
              </a:spcAft>
              <a:buClr>
                <a:srgbClr val="434343"/>
              </a:buClr>
              <a:buSzPts val="1600"/>
              <a:buFont typeface="Cabin"/>
              <a:buChar char="•"/>
            </a:pPr>
            <a:r>
              <a:rPr lang="es-ES" sz="1600" b="1" i="1" u="none" strike="noStrike" cap="none">
                <a:solidFill>
                  <a:srgbClr val="434343"/>
                </a:solidFill>
                <a:latin typeface="Cabin"/>
                <a:ea typeface="Cabin"/>
                <a:cs typeface="Cabin"/>
                <a:sym typeface="Cabin"/>
              </a:rPr>
              <a:t>Puntos de actuación</a:t>
            </a:r>
            <a:r>
              <a:rPr lang="es-ES" sz="1600" b="0" i="0" u="none" strike="noStrike" cap="none">
                <a:solidFill>
                  <a:srgbClr val="434343"/>
                </a:solidFill>
                <a:latin typeface="Cabin"/>
                <a:ea typeface="Cabin"/>
                <a:cs typeface="Cabin"/>
                <a:sym typeface="Cabin"/>
              </a:rPr>
              <a:t>: acciones a tomar...</a:t>
            </a:r>
            <a:endParaRPr sz="1600" b="0" i="0" u="none" strike="noStrike" cap="none">
              <a:solidFill>
                <a:srgbClr val="434343"/>
              </a:solidFill>
              <a:latin typeface="Arial"/>
              <a:ea typeface="Arial"/>
              <a:cs typeface="Arial"/>
              <a:sym typeface="Arial"/>
            </a:endParaRPr>
          </a:p>
        </p:txBody>
      </p:sp>
      <p:sp>
        <p:nvSpPr>
          <p:cNvPr id="753" name="Google Shape;753;p57"/>
          <p:cNvSpPr txBox="1"/>
          <p:nvPr/>
        </p:nvSpPr>
        <p:spPr>
          <a:xfrm>
            <a:off x="1533484" y="113275"/>
            <a:ext cx="6863756"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s-ES" sz="2600" b="1" i="0" u="none" strike="noStrike" cap="small">
                <a:solidFill>
                  <a:srgbClr val="FFFFFF"/>
                </a:solidFill>
                <a:latin typeface="Calibri"/>
                <a:ea typeface="Calibri"/>
                <a:cs typeface="Calibri"/>
                <a:sym typeface="Calibri"/>
              </a:rPr>
              <a:t>El Departamento de Comunicación Interna</a:t>
            </a:r>
            <a:endParaRPr sz="2600" b="0" i="0" u="none" strike="noStrike" cap="none">
              <a:solidFill>
                <a:srgbClr val="FFFFFF"/>
              </a:solidFill>
              <a:latin typeface="Calibri"/>
              <a:ea typeface="Calibri"/>
              <a:cs typeface="Calibri"/>
              <a:sym typeface="Calibri"/>
            </a:endParaRPr>
          </a:p>
        </p:txBody>
      </p:sp>
      <p:sp>
        <p:nvSpPr>
          <p:cNvPr id="754" name="Google Shape;754;p57"/>
          <p:cNvSpPr txBox="1"/>
          <p:nvPr/>
        </p:nvSpPr>
        <p:spPr>
          <a:xfrm>
            <a:off x="3755400" y="5130401"/>
            <a:ext cx="5388600" cy="8217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1600"/>
              <a:buFont typeface="Arial"/>
              <a:buNone/>
            </a:pPr>
            <a:r>
              <a:rPr lang="es-ES" sz="1600" b="1" i="0" u="none" strike="noStrike" cap="none">
                <a:solidFill>
                  <a:srgbClr val="000000"/>
                </a:solidFill>
                <a:latin typeface="Cabin"/>
                <a:ea typeface="Cabin"/>
                <a:cs typeface="Cabin"/>
                <a:sym typeface="Cabin"/>
              </a:rPr>
              <a:t>Reuniones de información</a:t>
            </a:r>
            <a:r>
              <a:rPr lang="es-ES" sz="1600" b="0" i="0" u="none" strike="noStrike" cap="none">
                <a:solidFill>
                  <a:srgbClr val="000000"/>
                </a:solidFill>
                <a:latin typeface="Cabin"/>
                <a:ea typeface="Cabin"/>
                <a:cs typeface="Cabin"/>
                <a:sym typeface="Cabin"/>
              </a:rPr>
              <a:t>, en las que directivos y mandos de dos o más niveles presentan información relevante a sus colaboradores e invitan a formular preguntas a los asistentes.</a:t>
            </a:r>
            <a:endParaRPr sz="1600" b="0" i="0" u="none" strike="noStrike" cap="none">
              <a:solidFill>
                <a:srgbClr val="000000"/>
              </a:solidFill>
              <a:latin typeface="Arial"/>
              <a:ea typeface="Arial"/>
              <a:cs typeface="Arial"/>
              <a:sym typeface="Arial"/>
            </a:endParaRPr>
          </a:p>
        </p:txBody>
      </p:sp>
      <p:sp>
        <p:nvSpPr>
          <p:cNvPr id="755" name="Google Shape;755;p57"/>
          <p:cNvSpPr txBox="1"/>
          <p:nvPr/>
        </p:nvSpPr>
        <p:spPr>
          <a:xfrm>
            <a:off x="342175" y="5205526"/>
            <a:ext cx="2764800" cy="1049100"/>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1800"/>
              <a:buFont typeface="Arial"/>
              <a:buNone/>
            </a:pPr>
            <a:r>
              <a:rPr lang="es-ES" sz="1800" b="0" i="0" u="none" strike="noStrike" cap="none">
                <a:solidFill>
                  <a:srgbClr val="7B7890"/>
                </a:solidFill>
                <a:latin typeface="Cabin"/>
                <a:ea typeface="Cabin"/>
                <a:cs typeface="Cabin"/>
                <a:sym typeface="Cabin"/>
              </a:rPr>
              <a:t>REUNIONES BREVES DE INFORMACIÓN</a:t>
            </a:r>
            <a:endParaRPr sz="1800" b="0" i="0" u="none" strike="noStrike" cap="none">
              <a:solidFill>
                <a:srgbClr val="000000"/>
              </a:solidFill>
              <a:latin typeface="Calibri"/>
              <a:ea typeface="Calibri"/>
              <a:cs typeface="Calibri"/>
              <a:sym typeface="Calibri"/>
            </a:endParaRPr>
          </a:p>
        </p:txBody>
      </p:sp>
      <p:sp>
        <p:nvSpPr>
          <p:cNvPr id="756" name="Google Shape;756;p57"/>
          <p:cNvSpPr/>
          <p:nvPr/>
        </p:nvSpPr>
        <p:spPr>
          <a:xfrm>
            <a:off x="3107125" y="5381276"/>
            <a:ext cx="443700" cy="365100"/>
          </a:xfrm>
          <a:prstGeom prst="chevron">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58"/>
          <p:cNvSpPr txBox="1">
            <a:spLocks noGrp="1"/>
          </p:cNvSpPr>
          <p:nvPr>
            <p:ph type="title" idx="4294967295"/>
          </p:nvPr>
        </p:nvSpPr>
        <p:spPr>
          <a:xfrm>
            <a:off x="869426" y="669880"/>
            <a:ext cx="7210200" cy="682192"/>
          </a:xfrm>
          <a:prstGeom prst="rect">
            <a:avLst/>
          </a:prstGeom>
          <a:noFill/>
          <a:ln>
            <a:noFill/>
          </a:ln>
          <a:effectLst>
            <a:outerShdw blurRad="149987" dist="250190" dir="8460000" algn="ctr">
              <a:srgbClr val="000000">
                <a:alpha val="27450"/>
              </a:srgbClr>
            </a:outerShdw>
          </a:effectLst>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300"/>
              <a:buFont typeface="Calibri"/>
              <a:buNone/>
            </a:pPr>
            <a:r>
              <a:rPr lang="es-ES" sz="3300" b="1" i="0" u="none" strike="noStrike" cap="none">
                <a:solidFill>
                  <a:schemeClr val="dk1"/>
                </a:solidFill>
                <a:latin typeface="Calibri"/>
                <a:ea typeface="Calibri"/>
                <a:cs typeface="Calibri"/>
                <a:sym typeface="Calibri"/>
              </a:rPr>
              <a:t>FIN</a:t>
            </a:r>
            <a:endParaRPr/>
          </a:p>
        </p:txBody>
      </p:sp>
      <p:pic>
        <p:nvPicPr>
          <p:cNvPr id="763" name="Google Shape;763;p58"/>
          <p:cNvPicPr preferRelativeResize="0"/>
          <p:nvPr/>
        </p:nvPicPr>
        <p:blipFill rotWithShape="1">
          <a:blip r:embed="rId3">
            <a:alphaModFix/>
          </a:blip>
          <a:srcRect/>
          <a:stretch/>
        </p:blipFill>
        <p:spPr>
          <a:xfrm>
            <a:off x="3893250" y="4363656"/>
            <a:ext cx="1593149" cy="1934141"/>
          </a:xfrm>
          <a:prstGeom prst="roundRect">
            <a:avLst>
              <a:gd name="adj" fmla="val 4167"/>
            </a:avLst>
          </a:prstGeom>
          <a:solidFill>
            <a:srgbClr val="FFFFFF"/>
          </a:solidFill>
          <a:ln w="76200" cap="sq" cmpd="sng">
            <a:solidFill>
              <a:srgbClr val="292929"/>
            </a:solidFill>
            <a:prstDash val="solid"/>
            <a:miter lim="800000"/>
            <a:headEnd type="none" w="sm" len="sm"/>
            <a:tailEnd type="none" w="sm" len="sm"/>
          </a:ln>
          <a:effectLst>
            <a:reflection stA="28000" endPos="28000" dist="5000" dir="5400000" sy="-100000" algn="bl" rotWithShape="0"/>
          </a:effectLst>
        </p:spPr>
      </p:pic>
      <p:sp>
        <p:nvSpPr>
          <p:cNvPr id="764" name="Google Shape;764;p58"/>
          <p:cNvSpPr txBox="1">
            <a:spLocks noGrp="1"/>
          </p:cNvSpPr>
          <p:nvPr>
            <p:ph type="body" idx="1"/>
          </p:nvPr>
        </p:nvSpPr>
        <p:spPr>
          <a:xfrm>
            <a:off x="1021829" y="1633736"/>
            <a:ext cx="7210200" cy="258608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3D4B5F"/>
              </a:buClr>
              <a:buSzPts val="2100"/>
              <a:buFont typeface="Arial"/>
              <a:buNone/>
            </a:pPr>
            <a:r>
              <a:rPr lang="es-ES" sz="2100" b="0" i="1" u="none" strike="noStrike" cap="none">
                <a:solidFill>
                  <a:srgbClr val="3D4B5F"/>
                </a:solidFill>
                <a:latin typeface="Calibri"/>
                <a:ea typeface="Calibri"/>
                <a:cs typeface="Calibri"/>
                <a:sym typeface="Calibri"/>
              </a:rPr>
              <a:t>Cuida tus </a:t>
            </a:r>
            <a:r>
              <a:rPr lang="es-ES" sz="2100" b="1" i="1" u="none" strike="noStrike" cap="none">
                <a:solidFill>
                  <a:srgbClr val="3D4B5F"/>
                </a:solidFill>
                <a:latin typeface="Calibri"/>
                <a:ea typeface="Calibri"/>
                <a:cs typeface="Calibri"/>
                <a:sym typeface="Calibri"/>
              </a:rPr>
              <a:t>pensamientos</a:t>
            </a:r>
            <a:r>
              <a:rPr lang="es-ES" sz="2100" b="0" i="1" u="none" strike="noStrike" cap="none">
                <a:solidFill>
                  <a:srgbClr val="3D4B5F"/>
                </a:solidFill>
                <a:latin typeface="Calibri"/>
                <a:ea typeface="Calibri"/>
                <a:cs typeface="Calibri"/>
                <a:sym typeface="Calibri"/>
              </a:rPr>
              <a:t> porque se convierten en </a:t>
            </a:r>
            <a:r>
              <a:rPr lang="es-ES" sz="2100" b="1" i="1" u="none" strike="noStrike" cap="none">
                <a:solidFill>
                  <a:srgbClr val="3D4B5F"/>
                </a:solidFill>
                <a:latin typeface="Calibri"/>
                <a:ea typeface="Calibri"/>
                <a:cs typeface="Calibri"/>
                <a:sym typeface="Calibri"/>
              </a:rPr>
              <a:t>palabras</a:t>
            </a:r>
            <a:r>
              <a:rPr lang="es-ES" sz="2100" b="0" i="1" u="none" strike="noStrike" cap="none">
                <a:solidFill>
                  <a:srgbClr val="3D4B5F"/>
                </a:solidFill>
                <a:latin typeface="Calibri"/>
                <a:ea typeface="Calibri"/>
                <a:cs typeface="Calibri"/>
                <a:sym typeface="Calibri"/>
              </a:rPr>
              <a:t>. </a:t>
            </a:r>
            <a:endParaRPr/>
          </a:p>
          <a:p>
            <a:pPr marL="0" marR="0" lvl="0" indent="0" algn="ctr" rtl="0">
              <a:lnSpc>
                <a:spcPct val="90000"/>
              </a:lnSpc>
              <a:spcBef>
                <a:spcPts val="750"/>
              </a:spcBef>
              <a:spcAft>
                <a:spcPts val="0"/>
              </a:spcAft>
              <a:buClr>
                <a:srgbClr val="3D4B5F"/>
              </a:buClr>
              <a:buSzPts val="2100"/>
              <a:buFont typeface="Arial"/>
              <a:buNone/>
            </a:pPr>
            <a:r>
              <a:rPr lang="es-ES" sz="2100" b="0" i="1" u="none" strike="noStrike" cap="none">
                <a:solidFill>
                  <a:srgbClr val="3D4B5F"/>
                </a:solidFill>
                <a:latin typeface="Calibri"/>
                <a:ea typeface="Calibri"/>
                <a:cs typeface="Calibri"/>
                <a:sym typeface="Calibri"/>
              </a:rPr>
              <a:t>Cuida tus </a:t>
            </a:r>
            <a:r>
              <a:rPr lang="es-ES" sz="2100" b="1" i="1" u="none" strike="noStrike" cap="none">
                <a:solidFill>
                  <a:srgbClr val="3D4B5F"/>
                </a:solidFill>
                <a:latin typeface="Calibri"/>
                <a:ea typeface="Calibri"/>
                <a:cs typeface="Calibri"/>
                <a:sym typeface="Calibri"/>
              </a:rPr>
              <a:t>palabras</a:t>
            </a:r>
            <a:r>
              <a:rPr lang="es-ES" sz="2100" b="0" i="1" u="none" strike="noStrike" cap="none">
                <a:solidFill>
                  <a:srgbClr val="3D4B5F"/>
                </a:solidFill>
                <a:latin typeface="Calibri"/>
                <a:ea typeface="Calibri"/>
                <a:cs typeface="Calibri"/>
                <a:sym typeface="Calibri"/>
              </a:rPr>
              <a:t> porque se convierten en </a:t>
            </a:r>
            <a:r>
              <a:rPr lang="es-ES" sz="2100" b="1" i="1" u="none" strike="noStrike" cap="none">
                <a:solidFill>
                  <a:srgbClr val="3D4B5F"/>
                </a:solidFill>
                <a:latin typeface="Calibri"/>
                <a:ea typeface="Calibri"/>
                <a:cs typeface="Calibri"/>
                <a:sym typeface="Calibri"/>
              </a:rPr>
              <a:t>acciones</a:t>
            </a:r>
            <a:r>
              <a:rPr lang="es-ES" sz="2100" b="0" i="1" u="none" strike="noStrike" cap="none">
                <a:solidFill>
                  <a:srgbClr val="3D4B5F"/>
                </a:solidFill>
                <a:latin typeface="Calibri"/>
                <a:ea typeface="Calibri"/>
                <a:cs typeface="Calibri"/>
                <a:sym typeface="Calibri"/>
              </a:rPr>
              <a:t>. </a:t>
            </a:r>
            <a:endParaRPr/>
          </a:p>
          <a:p>
            <a:pPr marL="0" marR="0" lvl="0" indent="0" algn="ctr" rtl="0">
              <a:lnSpc>
                <a:spcPct val="90000"/>
              </a:lnSpc>
              <a:spcBef>
                <a:spcPts val="750"/>
              </a:spcBef>
              <a:spcAft>
                <a:spcPts val="0"/>
              </a:spcAft>
              <a:buClr>
                <a:srgbClr val="3D4B5F"/>
              </a:buClr>
              <a:buSzPts val="2100"/>
              <a:buFont typeface="Arial"/>
              <a:buNone/>
            </a:pPr>
            <a:r>
              <a:rPr lang="es-ES" sz="2100" b="0" i="1" u="none" strike="noStrike" cap="none">
                <a:solidFill>
                  <a:srgbClr val="3D4B5F"/>
                </a:solidFill>
                <a:latin typeface="Calibri"/>
                <a:ea typeface="Calibri"/>
                <a:cs typeface="Calibri"/>
                <a:sym typeface="Calibri"/>
              </a:rPr>
              <a:t>Cuida tus </a:t>
            </a:r>
            <a:r>
              <a:rPr lang="es-ES" sz="2100" b="1" i="1" u="none" strike="noStrike" cap="none">
                <a:solidFill>
                  <a:srgbClr val="3D4B5F"/>
                </a:solidFill>
                <a:latin typeface="Calibri"/>
                <a:ea typeface="Calibri"/>
                <a:cs typeface="Calibri"/>
                <a:sym typeface="Calibri"/>
              </a:rPr>
              <a:t>acciones</a:t>
            </a:r>
            <a:r>
              <a:rPr lang="es-ES" sz="2100" b="0" i="1" u="none" strike="noStrike" cap="none">
                <a:solidFill>
                  <a:srgbClr val="3D4B5F"/>
                </a:solidFill>
                <a:latin typeface="Calibri"/>
                <a:ea typeface="Calibri"/>
                <a:cs typeface="Calibri"/>
                <a:sym typeface="Calibri"/>
              </a:rPr>
              <a:t> porque se convierten en </a:t>
            </a:r>
            <a:r>
              <a:rPr lang="es-ES" sz="2100" b="1" i="1" u="none" strike="noStrike" cap="none">
                <a:solidFill>
                  <a:srgbClr val="3D4B5F"/>
                </a:solidFill>
                <a:latin typeface="Calibri"/>
                <a:ea typeface="Calibri"/>
                <a:cs typeface="Calibri"/>
                <a:sym typeface="Calibri"/>
              </a:rPr>
              <a:t>hábitos</a:t>
            </a:r>
            <a:r>
              <a:rPr lang="es-ES" sz="2100" b="0" i="1" u="none" strike="noStrike" cap="none">
                <a:solidFill>
                  <a:srgbClr val="3D4B5F"/>
                </a:solidFill>
                <a:latin typeface="Calibri"/>
                <a:ea typeface="Calibri"/>
                <a:cs typeface="Calibri"/>
                <a:sym typeface="Calibri"/>
              </a:rPr>
              <a:t>. </a:t>
            </a:r>
            <a:endParaRPr/>
          </a:p>
          <a:p>
            <a:pPr marL="0" marR="0" lvl="0" indent="0" algn="ctr" rtl="0">
              <a:lnSpc>
                <a:spcPct val="90000"/>
              </a:lnSpc>
              <a:spcBef>
                <a:spcPts val="750"/>
              </a:spcBef>
              <a:spcAft>
                <a:spcPts val="0"/>
              </a:spcAft>
              <a:buClr>
                <a:srgbClr val="3D4B5F"/>
              </a:buClr>
              <a:buSzPts val="2100"/>
              <a:buFont typeface="Arial"/>
              <a:buNone/>
            </a:pPr>
            <a:r>
              <a:rPr lang="es-ES" sz="2100" b="0" i="1" u="none" strike="noStrike" cap="none">
                <a:solidFill>
                  <a:srgbClr val="3D4B5F"/>
                </a:solidFill>
                <a:latin typeface="Calibri"/>
                <a:ea typeface="Calibri"/>
                <a:cs typeface="Calibri"/>
                <a:sym typeface="Calibri"/>
              </a:rPr>
              <a:t>Cuida tus </a:t>
            </a:r>
            <a:r>
              <a:rPr lang="es-ES" sz="2100" b="1" i="1" u="none" strike="noStrike" cap="none">
                <a:solidFill>
                  <a:srgbClr val="3D4B5F"/>
                </a:solidFill>
                <a:latin typeface="Calibri"/>
                <a:ea typeface="Calibri"/>
                <a:cs typeface="Calibri"/>
                <a:sym typeface="Calibri"/>
              </a:rPr>
              <a:t>hábitos</a:t>
            </a:r>
            <a:r>
              <a:rPr lang="es-ES" sz="2100" b="0" i="1" u="none" strike="noStrike" cap="none">
                <a:solidFill>
                  <a:srgbClr val="3D4B5F"/>
                </a:solidFill>
                <a:latin typeface="Calibri"/>
                <a:ea typeface="Calibri"/>
                <a:cs typeface="Calibri"/>
                <a:sym typeface="Calibri"/>
              </a:rPr>
              <a:t> porque se convierten en tu </a:t>
            </a:r>
            <a:r>
              <a:rPr lang="es-ES" sz="2100" b="1" i="1" u="none" strike="noStrike" cap="none">
                <a:solidFill>
                  <a:srgbClr val="3D4B5F"/>
                </a:solidFill>
                <a:latin typeface="Calibri"/>
                <a:ea typeface="Calibri"/>
                <a:cs typeface="Calibri"/>
                <a:sym typeface="Calibri"/>
              </a:rPr>
              <a:t>carácter</a:t>
            </a:r>
            <a:r>
              <a:rPr lang="es-ES" sz="2100" b="0" i="1" u="none" strike="noStrike" cap="none">
                <a:solidFill>
                  <a:srgbClr val="3D4B5F"/>
                </a:solidFill>
                <a:latin typeface="Calibri"/>
                <a:ea typeface="Calibri"/>
                <a:cs typeface="Calibri"/>
                <a:sym typeface="Calibri"/>
              </a:rPr>
              <a:t>. </a:t>
            </a:r>
            <a:endParaRPr/>
          </a:p>
          <a:p>
            <a:pPr marL="0" marR="0" lvl="0" indent="0" algn="ctr" rtl="0">
              <a:lnSpc>
                <a:spcPct val="90000"/>
              </a:lnSpc>
              <a:spcBef>
                <a:spcPts val="750"/>
              </a:spcBef>
              <a:spcAft>
                <a:spcPts val="0"/>
              </a:spcAft>
              <a:buClr>
                <a:srgbClr val="3D4B5F"/>
              </a:buClr>
              <a:buSzPts val="2100"/>
              <a:buFont typeface="Arial"/>
              <a:buNone/>
            </a:pPr>
            <a:r>
              <a:rPr lang="es-ES" sz="2100" b="0" i="1" u="none" strike="noStrike" cap="none">
                <a:solidFill>
                  <a:srgbClr val="3D4B5F"/>
                </a:solidFill>
                <a:latin typeface="Calibri"/>
                <a:ea typeface="Calibri"/>
                <a:cs typeface="Calibri"/>
                <a:sym typeface="Calibri"/>
              </a:rPr>
              <a:t>Y cuida tu </a:t>
            </a:r>
            <a:r>
              <a:rPr lang="es-ES" sz="2100" b="1" i="1" u="none" strike="noStrike" cap="none">
                <a:solidFill>
                  <a:srgbClr val="3D4B5F"/>
                </a:solidFill>
                <a:latin typeface="Calibri"/>
                <a:ea typeface="Calibri"/>
                <a:cs typeface="Calibri"/>
                <a:sym typeface="Calibri"/>
              </a:rPr>
              <a:t>carácter</a:t>
            </a:r>
            <a:r>
              <a:rPr lang="es-ES" sz="2100" b="0" i="1" u="none" strike="noStrike" cap="none">
                <a:solidFill>
                  <a:srgbClr val="3D4B5F"/>
                </a:solidFill>
                <a:latin typeface="Calibri"/>
                <a:ea typeface="Calibri"/>
                <a:cs typeface="Calibri"/>
                <a:sym typeface="Calibri"/>
              </a:rPr>
              <a:t>, porque se convierte en tu </a:t>
            </a:r>
            <a:r>
              <a:rPr lang="es-ES" sz="2100" b="1" i="1" u="none" strike="noStrike" cap="none">
                <a:solidFill>
                  <a:srgbClr val="3D4B5F"/>
                </a:solidFill>
                <a:latin typeface="Calibri"/>
                <a:ea typeface="Calibri"/>
                <a:cs typeface="Calibri"/>
                <a:sym typeface="Calibri"/>
              </a:rPr>
              <a:t>destino</a:t>
            </a:r>
            <a:r>
              <a:rPr lang="es-ES" sz="2100" b="0" i="1" u="none" strike="noStrike" cap="none">
                <a:solidFill>
                  <a:srgbClr val="3D4B5F"/>
                </a:solidFill>
                <a:latin typeface="Calibri"/>
                <a:ea typeface="Calibri"/>
                <a:cs typeface="Calibri"/>
                <a:sym typeface="Calibri"/>
              </a:rPr>
              <a:t>. </a:t>
            </a:r>
            <a:endParaRPr/>
          </a:p>
          <a:p>
            <a:pPr marL="0" marR="0" lvl="0" indent="0" algn="ctr" rtl="0">
              <a:lnSpc>
                <a:spcPct val="90000"/>
              </a:lnSpc>
              <a:spcBef>
                <a:spcPts val="750"/>
              </a:spcBef>
              <a:spcAft>
                <a:spcPts val="0"/>
              </a:spcAft>
              <a:buClr>
                <a:srgbClr val="C00000"/>
              </a:buClr>
              <a:buSzPts val="2100"/>
              <a:buFont typeface="Arial"/>
              <a:buNone/>
            </a:pPr>
            <a:r>
              <a:rPr lang="es-ES" sz="2100" b="1" i="1" u="none" strike="noStrike" cap="none">
                <a:solidFill>
                  <a:srgbClr val="C00000"/>
                </a:solidFill>
                <a:latin typeface="Calibri"/>
                <a:ea typeface="Calibri"/>
                <a:cs typeface="Calibri"/>
                <a:sym typeface="Calibri"/>
              </a:rPr>
              <a:t>Nos convertimos en lo que pensamos. </a:t>
            </a:r>
            <a:endParaRPr/>
          </a:p>
          <a:p>
            <a:pPr marL="0" marR="0" lvl="0" indent="0" algn="l" rtl="0">
              <a:lnSpc>
                <a:spcPct val="90000"/>
              </a:lnSpc>
              <a:spcBef>
                <a:spcPts val="750"/>
              </a:spcBef>
              <a:spcAft>
                <a:spcPts val="0"/>
              </a:spcAft>
              <a:buClr>
                <a:schemeClr val="dk1"/>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765" name="Google Shape;765;p58"/>
          <p:cNvSpPr txBox="1"/>
          <p:nvPr/>
        </p:nvSpPr>
        <p:spPr>
          <a:xfrm>
            <a:off x="1588475" y="5367650"/>
            <a:ext cx="21507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s-ES" sz="1800" b="0" i="0" u="none" strike="noStrike" cap="none">
                <a:solidFill>
                  <a:schemeClr val="dk1"/>
                </a:solidFill>
                <a:latin typeface="Arial"/>
                <a:ea typeface="Arial"/>
                <a:cs typeface="Arial"/>
                <a:sym typeface="Arial"/>
              </a:rPr>
              <a:t>Mahatma Gandhi</a:t>
            </a:r>
            <a:endParaRPr sz="1400" b="0" i="0" u="none" strike="noStrike" cap="none">
              <a:solidFill>
                <a:srgbClr val="000000"/>
              </a:solidFill>
              <a:latin typeface="Arial"/>
              <a:ea typeface="Arial"/>
              <a:cs typeface="Arial"/>
              <a:sym typeface="Arial"/>
            </a:endParaRPr>
          </a:p>
        </p:txBody>
      </p:sp>
      <p:cxnSp>
        <p:nvCxnSpPr>
          <p:cNvPr id="766" name="Google Shape;766;p58"/>
          <p:cNvCxnSpPr/>
          <p:nvPr/>
        </p:nvCxnSpPr>
        <p:spPr>
          <a:xfrm>
            <a:off x="869429" y="1488412"/>
            <a:ext cx="7210200" cy="1500"/>
          </a:xfrm>
          <a:prstGeom prst="straightConnector1">
            <a:avLst/>
          </a:prstGeom>
          <a:noFill/>
          <a:ln w="9525" cap="flat" cmpd="sng">
            <a:solidFill>
              <a:srgbClr val="C0000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19"/>
          <p:cNvPicPr preferRelativeResize="0"/>
          <p:nvPr/>
        </p:nvPicPr>
        <p:blipFill rotWithShape="1">
          <a:blip r:embed="rId3">
            <a:alphaModFix/>
          </a:blip>
          <a:srcRect/>
          <a:stretch/>
        </p:blipFill>
        <p:spPr>
          <a:xfrm>
            <a:off x="1813353" y="1355868"/>
            <a:ext cx="6268926" cy="3693844"/>
          </a:xfrm>
          <a:prstGeom prst="rect">
            <a:avLst/>
          </a:prstGeom>
          <a:noFill/>
          <a:ln>
            <a:noFill/>
          </a:ln>
        </p:spPr>
      </p:pic>
      <p:sp>
        <p:nvSpPr>
          <p:cNvPr id="151" name="Google Shape;151;p19"/>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s-ES"/>
              <a:t>5</a:t>
            </a:fld>
            <a:endParaRPr/>
          </a:p>
        </p:txBody>
      </p:sp>
      <p:sp>
        <p:nvSpPr>
          <p:cNvPr id="152" name="Google Shape;152;p19"/>
          <p:cNvSpPr/>
          <p:nvPr/>
        </p:nvSpPr>
        <p:spPr>
          <a:xfrm>
            <a:off x="230243" y="831811"/>
            <a:ext cx="8064254"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800" b="1" i="1" u="none" strike="noStrike" cap="none">
                <a:solidFill>
                  <a:srgbClr val="222222"/>
                </a:solidFill>
                <a:latin typeface="arial"/>
                <a:ea typeface="arial"/>
                <a:cs typeface="arial"/>
                <a:sym typeface="arial"/>
              </a:rPr>
              <a:t>De la administración de personal a la gestión del </a:t>
            </a:r>
            <a:r>
              <a:rPr lang="es-ES" sz="2000" b="1" i="1" u="none" strike="noStrike" cap="none">
                <a:solidFill>
                  <a:srgbClr val="222222"/>
                </a:solidFill>
                <a:latin typeface="arial"/>
                <a:ea typeface="arial"/>
                <a:cs typeface="arial"/>
                <a:sym typeface="arial"/>
              </a:rPr>
              <a:t>capital humano</a:t>
            </a:r>
            <a:endParaRPr sz="1800" b="1" i="1" u="none" strike="noStrike" cap="none">
              <a:solidFill>
                <a:srgbClr val="000000"/>
              </a:solidFill>
              <a:latin typeface="Arial"/>
              <a:ea typeface="Arial"/>
              <a:cs typeface="Arial"/>
              <a:sym typeface="Arial"/>
            </a:endParaRPr>
          </a:p>
        </p:txBody>
      </p:sp>
      <p:sp>
        <p:nvSpPr>
          <p:cNvPr id="153" name="Google Shape;153;p19"/>
          <p:cNvSpPr/>
          <p:nvPr/>
        </p:nvSpPr>
        <p:spPr>
          <a:xfrm>
            <a:off x="2352880" y="5089923"/>
            <a:ext cx="2219120" cy="1284477"/>
          </a:xfrm>
          <a:prstGeom prst="homePlate">
            <a:avLst>
              <a:gd name="adj"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0" i="0" u="none" strike="noStrike" cap="none">
                <a:solidFill>
                  <a:schemeClr val="lt1"/>
                </a:solidFill>
                <a:latin typeface="Arial"/>
                <a:ea typeface="Arial"/>
                <a:cs typeface="Arial"/>
                <a:sym typeface="Arial"/>
              </a:rPr>
              <a:t>Cambios y transformaciones en la sociedad y en las organizaciones</a:t>
            </a:r>
            <a:endParaRPr/>
          </a:p>
        </p:txBody>
      </p:sp>
      <p:sp>
        <p:nvSpPr>
          <p:cNvPr id="154" name="Google Shape;154;p19"/>
          <p:cNvSpPr/>
          <p:nvPr/>
        </p:nvSpPr>
        <p:spPr>
          <a:xfrm>
            <a:off x="4482967" y="5101646"/>
            <a:ext cx="2387867" cy="1301135"/>
          </a:xfrm>
          <a:prstGeom prst="homePlate">
            <a:avLst>
              <a:gd name="adj" fmla="val 50000"/>
            </a:avLst>
          </a:prstGeom>
          <a:solidFill>
            <a:schemeClr val="accent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Las personas son el auténtico motor del cambio y también pueden ser su mayor freno.</a:t>
            </a:r>
            <a:endParaRPr/>
          </a:p>
        </p:txBody>
      </p:sp>
      <p:sp>
        <p:nvSpPr>
          <p:cNvPr id="155" name="Google Shape;155;p19"/>
          <p:cNvSpPr/>
          <p:nvPr/>
        </p:nvSpPr>
        <p:spPr>
          <a:xfrm rot="-1029270">
            <a:off x="1419625" y="1255973"/>
            <a:ext cx="1501300" cy="1137335"/>
          </a:xfrm>
          <a:prstGeom prst="ellipse">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Cambio importante de enfoque</a:t>
            </a:r>
            <a:endParaRPr/>
          </a:p>
        </p:txBody>
      </p:sp>
      <p:sp>
        <p:nvSpPr>
          <p:cNvPr id="156" name="Google Shape;156;p19"/>
          <p:cNvSpPr/>
          <p:nvPr/>
        </p:nvSpPr>
        <p:spPr>
          <a:xfrm rot="-641531">
            <a:off x="108574" y="5118175"/>
            <a:ext cx="2298527" cy="1170819"/>
          </a:xfrm>
          <a:prstGeom prst="foldedCorner">
            <a:avLst>
              <a:gd name="adj" fmla="val 16667"/>
            </a:avLst>
          </a:prstGeom>
          <a:solidFill>
            <a:schemeClr val="accent3"/>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s-ES" sz="1400" b="0" i="0" u="none" strike="noStrike" cap="none">
                <a:solidFill>
                  <a:schemeClr val="lt1"/>
                </a:solidFill>
                <a:latin typeface="Arial"/>
                <a:ea typeface="Arial"/>
                <a:cs typeface="Arial"/>
                <a:sym typeface="Arial"/>
              </a:rPr>
              <a:t>Internet, las TIC, mercado global, desintermediación, innovación, y una nueva forma de comunicarse con los clientes</a:t>
            </a:r>
            <a:endParaRPr/>
          </a:p>
        </p:txBody>
      </p:sp>
      <p:sp>
        <p:nvSpPr>
          <p:cNvPr id="157" name="Google Shape;157;p19"/>
          <p:cNvSpPr/>
          <p:nvPr/>
        </p:nvSpPr>
        <p:spPr>
          <a:xfrm>
            <a:off x="6835666" y="5113369"/>
            <a:ext cx="2249720" cy="1301135"/>
          </a:xfrm>
          <a:prstGeom prst="homePlate">
            <a:avLst>
              <a:gd name="adj" fmla="val 50000"/>
            </a:avLst>
          </a:prstGeom>
          <a:solidFill>
            <a:schemeClr val="dk1"/>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s-ES" sz="1400" b="1" i="0" u="none" strike="noStrike" cap="none">
                <a:solidFill>
                  <a:schemeClr val="lt1"/>
                </a:solidFill>
                <a:latin typeface="Arial"/>
                <a:ea typeface="Arial"/>
                <a:cs typeface="Arial"/>
                <a:sym typeface="Arial"/>
              </a:rPr>
              <a:t>Reto</a:t>
            </a:r>
            <a:r>
              <a:rPr lang="es-ES" sz="1400" b="0" i="0" u="none" strike="noStrike" cap="none">
                <a:solidFill>
                  <a:schemeClr val="lt1"/>
                </a:solidFill>
                <a:latin typeface="Arial"/>
                <a:ea typeface="Arial"/>
                <a:cs typeface="Arial"/>
                <a:sym typeface="Arial"/>
              </a:rPr>
              <a:t>: captar, desarrollar y fidelizar el talento en la empresa= </a:t>
            </a:r>
            <a:r>
              <a:rPr lang="es-ES" sz="1400" b="1" i="0" u="none" strike="noStrike" cap="none">
                <a:solidFill>
                  <a:schemeClr val="lt1"/>
                </a:solidFill>
                <a:latin typeface="Arial"/>
                <a:ea typeface="Arial"/>
                <a:cs typeface="Arial"/>
                <a:sym typeface="Arial"/>
              </a:rPr>
              <a:t>transformar el capital humano</a:t>
            </a:r>
            <a:endParaRPr/>
          </a:p>
        </p:txBody>
      </p:sp>
      <p:sp>
        <p:nvSpPr>
          <p:cNvPr id="158" name="Google Shape;158;p19"/>
          <p:cNvSpPr txBox="1"/>
          <p:nvPr/>
        </p:nvSpPr>
        <p:spPr>
          <a:xfrm>
            <a:off x="21883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La Función de Dirección de Personas</a:t>
            </a:r>
            <a:endParaRPr sz="2400" b="1" i="0" u="none" strike="noStrike" cap="small">
              <a:solidFill>
                <a:schemeClr val="lt1"/>
              </a:solidFill>
              <a:latin typeface="Calibri"/>
              <a:ea typeface="Calibri"/>
              <a:cs typeface="Calibri"/>
              <a:sym typeface="Calibri"/>
            </a:endParaRPr>
          </a:p>
        </p:txBody>
      </p:sp>
      <p:sp>
        <p:nvSpPr>
          <p:cNvPr id="159" name="Google Shape;159;p19"/>
          <p:cNvSpPr/>
          <p:nvPr/>
        </p:nvSpPr>
        <p:spPr>
          <a:xfrm>
            <a:off x="15433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par>
                                <p:cTn id="8" presetID="10" presetClass="entr" presetSubtype="0"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900"/>
              <a:buNone/>
            </a:pPr>
            <a:fld id="{00000000-1234-1234-1234-123412341234}" type="slidenum">
              <a:rPr lang="es-ES"/>
              <a:t>6</a:t>
            </a:fld>
            <a:endParaRPr/>
          </a:p>
        </p:txBody>
      </p:sp>
      <p:sp>
        <p:nvSpPr>
          <p:cNvPr id="165" name="Google Shape;165;p20"/>
          <p:cNvSpPr/>
          <p:nvPr/>
        </p:nvSpPr>
        <p:spPr>
          <a:xfrm>
            <a:off x="247655" y="1170925"/>
            <a:ext cx="2589300" cy="5847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Saber Liderar</a:t>
            </a:r>
            <a:endParaRPr/>
          </a:p>
        </p:txBody>
      </p:sp>
      <p:sp>
        <p:nvSpPr>
          <p:cNvPr id="166" name="Google Shape;166;p20"/>
          <p:cNvSpPr/>
          <p:nvPr/>
        </p:nvSpPr>
        <p:spPr>
          <a:xfrm>
            <a:off x="247655" y="2039618"/>
            <a:ext cx="2589300" cy="6375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Comunicar</a:t>
            </a:r>
            <a:endParaRPr/>
          </a:p>
        </p:txBody>
      </p:sp>
      <p:sp>
        <p:nvSpPr>
          <p:cNvPr id="167" name="Google Shape;167;p20"/>
          <p:cNvSpPr/>
          <p:nvPr/>
        </p:nvSpPr>
        <p:spPr>
          <a:xfrm>
            <a:off x="247652" y="2928184"/>
            <a:ext cx="2589300" cy="7491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Mejorar la Inteligencia emocional</a:t>
            </a:r>
            <a:endParaRPr/>
          </a:p>
        </p:txBody>
      </p:sp>
      <p:sp>
        <p:nvSpPr>
          <p:cNvPr id="168" name="Google Shape;168;p20"/>
          <p:cNvSpPr/>
          <p:nvPr/>
        </p:nvSpPr>
        <p:spPr>
          <a:xfrm>
            <a:off x="247651" y="4035497"/>
            <a:ext cx="2589300" cy="6375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Tener iniciativa</a:t>
            </a:r>
            <a:endParaRPr/>
          </a:p>
        </p:txBody>
      </p:sp>
      <p:sp>
        <p:nvSpPr>
          <p:cNvPr id="169" name="Google Shape;169;p20"/>
          <p:cNvSpPr/>
          <p:nvPr/>
        </p:nvSpPr>
        <p:spPr>
          <a:xfrm>
            <a:off x="247650" y="4922022"/>
            <a:ext cx="2589300" cy="6375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Ser proactivo</a:t>
            </a:r>
            <a:endParaRPr/>
          </a:p>
        </p:txBody>
      </p:sp>
      <p:sp>
        <p:nvSpPr>
          <p:cNvPr id="170" name="Google Shape;170;p20"/>
          <p:cNvSpPr/>
          <p:nvPr/>
        </p:nvSpPr>
        <p:spPr>
          <a:xfrm>
            <a:off x="247654" y="5723723"/>
            <a:ext cx="2589300" cy="703500"/>
          </a:xfrm>
          <a:prstGeom prst="homePlate">
            <a:avLst>
              <a:gd name="adj" fmla="val 50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700" b="0" i="0" u="none" strike="noStrike" cap="none">
                <a:solidFill>
                  <a:schemeClr val="lt1"/>
                </a:solidFill>
                <a:latin typeface="Arial"/>
                <a:ea typeface="Arial"/>
                <a:cs typeface="Arial"/>
                <a:sym typeface="Arial"/>
              </a:rPr>
              <a:t>Propiciar la motivación del equipo</a:t>
            </a:r>
            <a:endParaRPr/>
          </a:p>
        </p:txBody>
      </p:sp>
      <p:sp>
        <p:nvSpPr>
          <p:cNvPr id="171" name="Google Shape;171;p20"/>
          <p:cNvSpPr/>
          <p:nvPr/>
        </p:nvSpPr>
        <p:spPr>
          <a:xfrm>
            <a:off x="2989385" y="1197316"/>
            <a:ext cx="594289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Para llevar al equipo a buen puerto, los directivos deben trabajar su capacidad </a:t>
            </a:r>
            <a:r>
              <a:rPr lang="es-ES" sz="1600" b="1" i="0" u="none" strike="noStrike" cap="none">
                <a:solidFill>
                  <a:srgbClr val="000000"/>
                </a:solidFill>
                <a:latin typeface="Arial"/>
                <a:ea typeface="Arial"/>
                <a:cs typeface="Arial"/>
                <a:sym typeface="Arial"/>
              </a:rPr>
              <a:t>para inspirar y guiar </a:t>
            </a:r>
            <a:r>
              <a:rPr lang="es-ES" sz="1600" b="0" i="0" u="none" strike="noStrike" cap="none">
                <a:solidFill>
                  <a:srgbClr val="000000"/>
                </a:solidFill>
                <a:latin typeface="Arial"/>
                <a:ea typeface="Arial"/>
                <a:cs typeface="Arial"/>
                <a:sym typeface="Arial"/>
              </a:rPr>
              <a:t>a los trabajadores.</a:t>
            </a:r>
            <a:endParaRPr/>
          </a:p>
        </p:txBody>
      </p:sp>
      <p:sp>
        <p:nvSpPr>
          <p:cNvPr id="172" name="Google Shape;172;p20"/>
          <p:cNvSpPr/>
          <p:nvPr/>
        </p:nvSpPr>
        <p:spPr>
          <a:xfrm>
            <a:off x="3000400" y="1967179"/>
            <a:ext cx="6014645"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En los equipos de alto rendimiento, la comunicación es el cauce por el que se va a conseguir una </a:t>
            </a:r>
            <a:r>
              <a:rPr lang="es-ES" sz="1600" b="1" i="0" u="none" strike="noStrike" cap="none">
                <a:solidFill>
                  <a:srgbClr val="000000"/>
                </a:solidFill>
                <a:latin typeface="Arial"/>
                <a:ea typeface="Arial"/>
                <a:cs typeface="Arial"/>
                <a:sym typeface="Arial"/>
              </a:rPr>
              <a:t>retroalimentación </a:t>
            </a:r>
            <a:r>
              <a:rPr lang="es-ES" sz="1600" b="0" i="0" u="none" strike="noStrike" cap="none">
                <a:solidFill>
                  <a:srgbClr val="000000"/>
                </a:solidFill>
                <a:latin typeface="Arial"/>
                <a:ea typeface="Arial"/>
                <a:cs typeface="Arial"/>
                <a:sym typeface="Arial"/>
              </a:rPr>
              <a:t>permanente que posibilite avanzar hacia las metas.</a:t>
            </a:r>
            <a:endParaRPr/>
          </a:p>
        </p:txBody>
      </p:sp>
      <p:sp>
        <p:nvSpPr>
          <p:cNvPr id="173" name="Google Shape;173;p20"/>
          <p:cNvSpPr/>
          <p:nvPr/>
        </p:nvSpPr>
        <p:spPr>
          <a:xfrm>
            <a:off x="2989375" y="2862250"/>
            <a:ext cx="6025800" cy="10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Al tratarse de </a:t>
            </a:r>
            <a:r>
              <a:rPr lang="es-ES" sz="1600" b="1" i="0" u="none" strike="noStrike" cap="none">
                <a:solidFill>
                  <a:srgbClr val="000000"/>
                </a:solidFill>
                <a:latin typeface="Arial"/>
                <a:ea typeface="Arial"/>
                <a:cs typeface="Arial"/>
                <a:sym typeface="Arial"/>
              </a:rPr>
              <a:t>relaciones interpersonales</a:t>
            </a:r>
            <a:r>
              <a:rPr lang="es-ES" sz="1600" b="0" i="0" u="none" strike="noStrike" cap="none">
                <a:solidFill>
                  <a:srgbClr val="000000"/>
                </a:solidFill>
                <a:latin typeface="Arial"/>
                <a:ea typeface="Arial"/>
                <a:cs typeface="Arial"/>
                <a:sym typeface="Arial"/>
              </a:rPr>
              <a:t>, los elementos que integran </a:t>
            </a:r>
            <a:r>
              <a:rPr lang="es-ES" sz="1600" b="1" i="0" u="none" strike="noStrike" cap="none">
                <a:solidFill>
                  <a:srgbClr val="000000"/>
                </a:solidFill>
                <a:latin typeface="Arial"/>
                <a:ea typeface="Arial"/>
                <a:cs typeface="Arial"/>
                <a:sym typeface="Arial"/>
              </a:rPr>
              <a:t>la inteligencia emocional </a:t>
            </a:r>
            <a:r>
              <a:rPr lang="es-ES" sz="1600" b="0" i="0" u="none" strike="noStrike" cap="none">
                <a:solidFill>
                  <a:srgbClr val="000000"/>
                </a:solidFill>
                <a:latin typeface="Arial"/>
                <a:ea typeface="Arial"/>
                <a:cs typeface="Arial"/>
                <a:sym typeface="Arial"/>
              </a:rPr>
              <a:t>(asertividad, empatía, autoconocimiento…) permiten crear vínculos sólidos que propicien la cohesión del grupo.</a:t>
            </a:r>
            <a:endParaRPr/>
          </a:p>
        </p:txBody>
      </p:sp>
      <p:sp>
        <p:nvSpPr>
          <p:cNvPr id="174" name="Google Shape;174;p20"/>
          <p:cNvSpPr/>
          <p:nvPr/>
        </p:nvSpPr>
        <p:spPr>
          <a:xfrm>
            <a:off x="2989384" y="4032128"/>
            <a:ext cx="60258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Para liderar un equipo hay que tener iniciativa. El directivo debe impulsar la </a:t>
            </a:r>
            <a:r>
              <a:rPr lang="es-ES" sz="1600" b="1" i="0" u="none" strike="noStrike" cap="none">
                <a:solidFill>
                  <a:srgbClr val="000000"/>
                </a:solidFill>
                <a:latin typeface="Arial"/>
                <a:ea typeface="Arial"/>
                <a:cs typeface="Arial"/>
                <a:sym typeface="Arial"/>
              </a:rPr>
              <a:t>mejora continua </a:t>
            </a:r>
            <a:r>
              <a:rPr lang="es-ES" sz="1600" b="0" i="0" u="none" strike="noStrike" cap="none">
                <a:solidFill>
                  <a:srgbClr val="000000"/>
                </a:solidFill>
                <a:latin typeface="Arial"/>
                <a:ea typeface="Arial"/>
                <a:cs typeface="Arial"/>
                <a:sym typeface="Arial"/>
              </a:rPr>
              <a:t>y contagiar con este espíritu al resto de miembros del grupo.</a:t>
            </a:r>
            <a:endParaRPr/>
          </a:p>
        </p:txBody>
      </p:sp>
      <p:sp>
        <p:nvSpPr>
          <p:cNvPr id="175" name="Google Shape;175;p20"/>
          <p:cNvSpPr/>
          <p:nvPr/>
        </p:nvSpPr>
        <p:spPr>
          <a:xfrm>
            <a:off x="2989383" y="4892728"/>
            <a:ext cx="6025800" cy="8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Los líderes deben </a:t>
            </a:r>
            <a:r>
              <a:rPr lang="es-ES" sz="1600" b="1" i="0" u="none" strike="noStrike" cap="none">
                <a:solidFill>
                  <a:srgbClr val="000000"/>
                </a:solidFill>
              </a:rPr>
              <a:t>anticipar desarrollando una planificación </a:t>
            </a:r>
            <a:r>
              <a:rPr lang="es-ES" sz="1600" b="0" i="0" u="none" strike="noStrike" cap="none">
                <a:solidFill>
                  <a:srgbClr val="000000"/>
                </a:solidFill>
                <a:latin typeface="Arial"/>
                <a:ea typeface="Arial"/>
                <a:cs typeface="Arial"/>
                <a:sym typeface="Arial"/>
              </a:rPr>
              <a:t>para cualquier proyecto en la que se facilite a los colaboradores herramientas y se definan fechas y responsabilidades.</a:t>
            </a:r>
            <a:endParaRPr/>
          </a:p>
        </p:txBody>
      </p:sp>
      <p:sp>
        <p:nvSpPr>
          <p:cNvPr id="176" name="Google Shape;176;p20"/>
          <p:cNvSpPr/>
          <p:nvPr/>
        </p:nvSpPr>
        <p:spPr>
          <a:xfrm>
            <a:off x="3000396" y="5944666"/>
            <a:ext cx="56724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Creando el mejor ambiente para ello.</a:t>
            </a:r>
            <a:endParaRPr sz="1600" b="1" i="0" u="none" strike="noStrike" cap="none">
              <a:solidFill>
                <a:srgbClr val="000000"/>
              </a:solidFill>
              <a:latin typeface="Arial"/>
              <a:ea typeface="Arial"/>
              <a:cs typeface="Arial"/>
              <a:sym typeface="Arial"/>
            </a:endParaRPr>
          </a:p>
        </p:txBody>
      </p:sp>
      <p:sp>
        <p:nvSpPr>
          <p:cNvPr id="177" name="Google Shape;177;p20"/>
          <p:cNvSpPr txBox="1"/>
          <p:nvPr/>
        </p:nvSpPr>
        <p:spPr>
          <a:xfrm>
            <a:off x="21883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La Función de Dirección de Personas</a:t>
            </a:r>
            <a:endParaRPr sz="2400" b="1" i="0" u="none" strike="noStrike" cap="small">
              <a:solidFill>
                <a:schemeClr val="lt1"/>
              </a:solidFill>
              <a:latin typeface="Calibri"/>
              <a:ea typeface="Calibri"/>
              <a:cs typeface="Calibri"/>
              <a:sym typeface="Calibri"/>
            </a:endParaRPr>
          </a:p>
        </p:txBody>
      </p:sp>
      <p:sp>
        <p:nvSpPr>
          <p:cNvPr id="178" name="Google Shape;178;p20"/>
          <p:cNvSpPr/>
          <p:nvPr/>
        </p:nvSpPr>
        <p:spPr>
          <a:xfrm>
            <a:off x="15433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179" name="Google Shape;179;p20"/>
          <p:cNvSpPr/>
          <p:nvPr/>
        </p:nvSpPr>
        <p:spPr>
          <a:xfrm>
            <a:off x="153130" y="712296"/>
            <a:ext cx="8029577" cy="338554"/>
          </a:xfrm>
          <a:prstGeom prst="rect">
            <a:avLst/>
          </a:prstGeom>
          <a:noFill/>
          <a:ln>
            <a:noFill/>
          </a:ln>
          <a:effectLst>
            <a:outerShdw blurRad="50800" dist="38100" dir="13500000" algn="b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Algunas habilidades o competencias que deben tener los Directivos.</a:t>
            </a:r>
            <a:endParaRPr sz="1600" b="1"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p:nvPr/>
        </p:nvSpPr>
        <p:spPr>
          <a:xfrm>
            <a:off x="400045" y="1603256"/>
            <a:ext cx="2387867" cy="584775"/>
          </a:xfrm>
          <a:prstGeom prst="homePlate">
            <a:avLst>
              <a:gd name="adj"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Conocer el potencial de cada integrante:</a:t>
            </a:r>
            <a:endParaRPr sz="1600" b="0" i="0" u="none" strike="noStrike" cap="none">
              <a:solidFill>
                <a:schemeClr val="lt1"/>
              </a:solidFill>
              <a:latin typeface="Arial"/>
              <a:ea typeface="Arial"/>
              <a:cs typeface="Arial"/>
              <a:sym typeface="Arial"/>
            </a:endParaRPr>
          </a:p>
        </p:txBody>
      </p:sp>
      <p:sp>
        <p:nvSpPr>
          <p:cNvPr id="185" name="Google Shape;185;p21"/>
          <p:cNvSpPr/>
          <p:nvPr/>
        </p:nvSpPr>
        <p:spPr>
          <a:xfrm>
            <a:off x="400048" y="2807156"/>
            <a:ext cx="2387867" cy="815066"/>
          </a:xfrm>
          <a:prstGeom prst="homePlate">
            <a:avLst>
              <a:gd name="adj"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Identificar las carencias de personal:</a:t>
            </a:r>
            <a:r>
              <a:rPr lang="es-ES" sz="1600" b="0" i="0" u="none" strike="noStrike" cap="none">
                <a:solidFill>
                  <a:schemeClr val="lt1"/>
                </a:solidFill>
                <a:latin typeface="Arial"/>
                <a:ea typeface="Arial"/>
                <a:cs typeface="Arial"/>
                <a:sym typeface="Arial"/>
              </a:rPr>
              <a:t> </a:t>
            </a:r>
            <a:endParaRPr/>
          </a:p>
        </p:txBody>
      </p:sp>
      <p:sp>
        <p:nvSpPr>
          <p:cNvPr id="186" name="Google Shape;186;p21"/>
          <p:cNvSpPr/>
          <p:nvPr/>
        </p:nvSpPr>
        <p:spPr>
          <a:xfrm>
            <a:off x="400047" y="3959559"/>
            <a:ext cx="2387867" cy="726636"/>
          </a:xfrm>
          <a:prstGeom prst="homePlate">
            <a:avLst>
              <a:gd name="adj"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Realizar una correcta distribución de las tareas:</a:t>
            </a:r>
            <a:endParaRPr sz="1600" b="0" i="0" u="none" strike="noStrike" cap="none">
              <a:solidFill>
                <a:schemeClr val="lt1"/>
              </a:solidFill>
              <a:latin typeface="Arial"/>
              <a:ea typeface="Arial"/>
              <a:cs typeface="Arial"/>
              <a:sym typeface="Arial"/>
            </a:endParaRPr>
          </a:p>
        </p:txBody>
      </p:sp>
      <p:sp>
        <p:nvSpPr>
          <p:cNvPr id="187" name="Google Shape;187;p21"/>
          <p:cNvSpPr/>
          <p:nvPr/>
        </p:nvSpPr>
        <p:spPr>
          <a:xfrm>
            <a:off x="400045" y="5146378"/>
            <a:ext cx="2387867" cy="637619"/>
          </a:xfrm>
          <a:prstGeom prst="homePlate">
            <a:avLst>
              <a:gd name="adj" fmla="val 50000"/>
            </a:avLst>
          </a:prstGeom>
          <a:solidFill>
            <a:schemeClr val="accent4"/>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ES" sz="1600" b="1" i="0" u="none" strike="noStrike" cap="none">
                <a:solidFill>
                  <a:schemeClr val="lt1"/>
                </a:solidFill>
                <a:latin typeface="Arial"/>
                <a:ea typeface="Arial"/>
                <a:cs typeface="Arial"/>
                <a:sym typeface="Arial"/>
              </a:rPr>
              <a:t>Seguimiento del trabajo:</a:t>
            </a:r>
            <a:endParaRPr sz="1600" b="0" i="0" u="none" strike="noStrike" cap="none">
              <a:solidFill>
                <a:schemeClr val="lt1"/>
              </a:solidFill>
              <a:latin typeface="Arial"/>
              <a:ea typeface="Arial"/>
              <a:cs typeface="Arial"/>
              <a:sym typeface="Arial"/>
            </a:endParaRPr>
          </a:p>
        </p:txBody>
      </p:sp>
      <p:sp>
        <p:nvSpPr>
          <p:cNvPr id="188" name="Google Shape;188;p21"/>
          <p:cNvSpPr/>
          <p:nvPr/>
        </p:nvSpPr>
        <p:spPr>
          <a:xfrm>
            <a:off x="2942490" y="1403885"/>
            <a:ext cx="6201509"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Conocer </a:t>
            </a:r>
            <a:r>
              <a:rPr lang="es-ES" sz="1600" b="1" i="0" u="none" strike="noStrike" cap="none">
                <a:solidFill>
                  <a:srgbClr val="000000"/>
                </a:solidFill>
                <a:latin typeface="Arial"/>
                <a:ea typeface="Arial"/>
                <a:cs typeface="Arial"/>
                <a:sym typeface="Arial"/>
              </a:rPr>
              <a:t>quiénes conforman el equipo </a:t>
            </a:r>
            <a:r>
              <a:rPr lang="es-ES" sz="1600" b="0" i="0" u="none" strike="noStrike" cap="none">
                <a:solidFill>
                  <a:srgbClr val="000000"/>
                </a:solidFill>
                <a:latin typeface="Arial"/>
                <a:ea typeface="Arial"/>
                <a:cs typeface="Arial"/>
                <a:sym typeface="Arial"/>
              </a:rPr>
              <a:t>para la mejor distribución de funciones. Indagar sobre las </a:t>
            </a:r>
            <a:r>
              <a:rPr lang="es-ES" sz="1600" b="1" i="0" u="none" strike="noStrike" cap="none">
                <a:solidFill>
                  <a:srgbClr val="000000"/>
                </a:solidFill>
                <a:latin typeface="Arial"/>
                <a:ea typeface="Arial"/>
                <a:cs typeface="Arial"/>
                <a:sym typeface="Arial"/>
              </a:rPr>
              <a:t>fortalezas y debilidades </a:t>
            </a:r>
            <a:r>
              <a:rPr lang="es-ES" sz="1600" b="0" i="0" u="none" strike="noStrike" cap="none">
                <a:solidFill>
                  <a:srgbClr val="000000"/>
                </a:solidFill>
                <a:latin typeface="Arial"/>
                <a:ea typeface="Arial"/>
                <a:cs typeface="Arial"/>
                <a:sym typeface="Arial"/>
              </a:rPr>
              <a:t>de cada miembro, las competencias que tienen, sus expectativas, su disponibilidad y su grado de implicación o motivación.</a:t>
            </a:r>
            <a:endParaRPr/>
          </a:p>
        </p:txBody>
      </p:sp>
      <p:sp>
        <p:nvSpPr>
          <p:cNvPr id="189" name="Google Shape;189;p21"/>
          <p:cNvSpPr/>
          <p:nvPr/>
        </p:nvSpPr>
        <p:spPr>
          <a:xfrm>
            <a:off x="2989384" y="2807155"/>
            <a:ext cx="593187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Hay que descubrir si existen </a:t>
            </a:r>
            <a:r>
              <a:rPr lang="es-ES" sz="1600" b="1" i="0" u="none" strike="noStrike" cap="none">
                <a:solidFill>
                  <a:srgbClr val="000000"/>
                </a:solidFill>
                <a:latin typeface="Arial"/>
                <a:ea typeface="Arial"/>
                <a:cs typeface="Arial"/>
                <a:sym typeface="Arial"/>
              </a:rPr>
              <a:t>necesidades de contratación </a:t>
            </a:r>
            <a:r>
              <a:rPr lang="es-ES" sz="1600" b="0" i="0" u="none" strike="noStrike" cap="none">
                <a:solidFill>
                  <a:srgbClr val="000000"/>
                </a:solidFill>
                <a:latin typeface="Arial"/>
                <a:ea typeface="Arial"/>
                <a:cs typeface="Arial"/>
                <a:sym typeface="Arial"/>
              </a:rPr>
              <a:t>o si es recomendable llevar a cabo una formación o reasignación de puestos laborales para optimizar el trabajo.</a:t>
            </a:r>
            <a:endParaRPr/>
          </a:p>
        </p:txBody>
      </p:sp>
      <p:sp>
        <p:nvSpPr>
          <p:cNvPr id="190" name="Google Shape;190;p21"/>
          <p:cNvSpPr/>
          <p:nvPr/>
        </p:nvSpPr>
        <p:spPr>
          <a:xfrm>
            <a:off x="2942490" y="4017844"/>
            <a:ext cx="6201510"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Saber organizar el trabajo y </a:t>
            </a:r>
            <a:r>
              <a:rPr lang="es-ES" sz="1600" b="1" i="0" u="none" strike="noStrike" cap="none">
                <a:solidFill>
                  <a:srgbClr val="000000"/>
                </a:solidFill>
                <a:latin typeface="Arial"/>
                <a:ea typeface="Arial"/>
                <a:cs typeface="Arial"/>
                <a:sym typeface="Arial"/>
              </a:rPr>
              <a:t>distribuir los proyectos por competencias </a:t>
            </a:r>
            <a:r>
              <a:rPr lang="es-ES" sz="1600" b="0" i="0" u="none" strike="noStrike" cap="none">
                <a:solidFill>
                  <a:srgbClr val="000000"/>
                </a:solidFill>
                <a:latin typeface="Arial"/>
                <a:ea typeface="Arial"/>
                <a:cs typeface="Arial"/>
                <a:sym typeface="Arial"/>
              </a:rPr>
              <a:t>en función de los recursos con los que se disponga.</a:t>
            </a:r>
            <a:endParaRPr/>
          </a:p>
        </p:txBody>
      </p:sp>
      <p:sp>
        <p:nvSpPr>
          <p:cNvPr id="191" name="Google Shape;191;p21"/>
          <p:cNvSpPr/>
          <p:nvPr/>
        </p:nvSpPr>
        <p:spPr>
          <a:xfrm>
            <a:off x="2942490" y="5049688"/>
            <a:ext cx="6025663"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0" i="0" u="none" strike="noStrike" cap="none">
                <a:solidFill>
                  <a:srgbClr val="000000"/>
                </a:solidFill>
                <a:latin typeface="Arial"/>
                <a:ea typeface="Arial"/>
                <a:cs typeface="Arial"/>
                <a:sym typeface="Arial"/>
              </a:rPr>
              <a:t>Conocer el </a:t>
            </a:r>
            <a:r>
              <a:rPr lang="es-ES" sz="1600" b="1" i="0" u="none" strike="noStrike" cap="none">
                <a:solidFill>
                  <a:srgbClr val="000000"/>
                </a:solidFill>
                <a:latin typeface="Arial"/>
                <a:ea typeface="Arial"/>
                <a:cs typeface="Arial"/>
                <a:sym typeface="Arial"/>
              </a:rPr>
              <a:t>porcentaje del proyecto ejecutado </a:t>
            </a:r>
            <a:r>
              <a:rPr lang="es-ES" sz="1600" b="0" i="0" u="none" strike="noStrike" cap="none">
                <a:solidFill>
                  <a:srgbClr val="000000"/>
                </a:solidFill>
                <a:latin typeface="Arial"/>
                <a:ea typeface="Arial"/>
                <a:cs typeface="Arial"/>
                <a:sym typeface="Arial"/>
              </a:rPr>
              <a:t>y si coincide con el presupuesto asignado. De este modo, el responsable puede corregir las posibles desviaciones en cuanto surjan.</a:t>
            </a:r>
            <a:endParaRPr/>
          </a:p>
        </p:txBody>
      </p:sp>
      <p:sp>
        <p:nvSpPr>
          <p:cNvPr id="192" name="Google Shape;192;p21"/>
          <p:cNvSpPr txBox="1"/>
          <p:nvPr/>
        </p:nvSpPr>
        <p:spPr>
          <a:xfrm>
            <a:off x="21883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La Función de Dirección de Personas</a:t>
            </a:r>
            <a:endParaRPr sz="2400" b="1" i="0" u="none" strike="noStrike" cap="small">
              <a:solidFill>
                <a:schemeClr val="lt1"/>
              </a:solidFill>
              <a:latin typeface="Calibri"/>
              <a:ea typeface="Calibri"/>
              <a:cs typeface="Calibri"/>
              <a:sym typeface="Calibri"/>
            </a:endParaRPr>
          </a:p>
        </p:txBody>
      </p:sp>
      <p:sp>
        <p:nvSpPr>
          <p:cNvPr id="193" name="Google Shape;193;p21"/>
          <p:cNvSpPr/>
          <p:nvPr/>
        </p:nvSpPr>
        <p:spPr>
          <a:xfrm>
            <a:off x="15433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A</a:t>
            </a:r>
            <a:endParaRPr sz="1400" b="0" i="0" u="none" strike="noStrike" cap="none">
              <a:solidFill>
                <a:srgbClr val="000000"/>
              </a:solidFill>
              <a:latin typeface="Arial"/>
              <a:ea typeface="Arial"/>
              <a:cs typeface="Arial"/>
              <a:sym typeface="Arial"/>
            </a:endParaRPr>
          </a:p>
        </p:txBody>
      </p:sp>
      <p:sp>
        <p:nvSpPr>
          <p:cNvPr id="194" name="Google Shape;194;p21"/>
          <p:cNvSpPr/>
          <p:nvPr/>
        </p:nvSpPr>
        <p:spPr>
          <a:xfrm>
            <a:off x="153130" y="712296"/>
            <a:ext cx="8029577" cy="338554"/>
          </a:xfrm>
          <a:prstGeom prst="rect">
            <a:avLst/>
          </a:prstGeom>
          <a:noFill/>
          <a:ln>
            <a:noFill/>
          </a:ln>
          <a:effectLst>
            <a:outerShdw blurRad="50800" dist="38100" dir="13500000" algn="br" rotWithShape="0">
              <a:srgbClr val="000000">
                <a:alpha val="40000"/>
              </a:srgbClr>
            </a:outerShdw>
          </a:effectLst>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600" b="1" i="0" u="none" strike="noStrike" cap="none">
                <a:solidFill>
                  <a:srgbClr val="000000"/>
                </a:solidFill>
                <a:latin typeface="Arial"/>
                <a:ea typeface="Arial"/>
                <a:cs typeface="Arial"/>
                <a:sym typeface="Arial"/>
              </a:rPr>
              <a:t>Competencias a nivel organizativo: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sldNum" idx="12"/>
          </p:nvPr>
        </p:nvSpPr>
        <p:spPr>
          <a:xfrm>
            <a:off x="6457950" y="6356351"/>
            <a:ext cx="2057400"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SzPts val="900"/>
              <a:buNone/>
            </a:pPr>
            <a:fld id="{00000000-1234-1234-1234-123412341234}" type="slidenum">
              <a:rPr lang="es-ES" sz="900" b="0" i="0" u="none" strike="noStrike" cap="none">
                <a:solidFill>
                  <a:srgbClr val="888888"/>
                </a:solidFill>
                <a:latin typeface="Arial"/>
                <a:ea typeface="Arial"/>
                <a:cs typeface="Arial"/>
                <a:sym typeface="Arial"/>
              </a:rPr>
              <a:t>8</a:t>
            </a:fld>
            <a:endParaRPr sz="900" b="0" i="0" u="none" strike="noStrike" cap="none">
              <a:solidFill>
                <a:srgbClr val="888888"/>
              </a:solidFill>
              <a:latin typeface="Arial"/>
              <a:ea typeface="Arial"/>
              <a:cs typeface="Arial"/>
              <a:sym typeface="Arial"/>
            </a:endParaRPr>
          </a:p>
        </p:txBody>
      </p:sp>
      <p:pic>
        <p:nvPicPr>
          <p:cNvPr id="200" name="Google Shape;200;p22" descr="Imagen relacionada"/>
          <p:cNvPicPr preferRelativeResize="0"/>
          <p:nvPr/>
        </p:nvPicPr>
        <p:blipFill rotWithShape="1">
          <a:blip r:embed="rId3">
            <a:alphaModFix/>
          </a:blip>
          <a:srcRect l="5799" r="6062"/>
          <a:stretch/>
        </p:blipFill>
        <p:spPr>
          <a:xfrm>
            <a:off x="0" y="625034"/>
            <a:ext cx="9144000" cy="5872292"/>
          </a:xfrm>
          <a:prstGeom prst="rect">
            <a:avLst/>
          </a:prstGeom>
          <a:noFill/>
          <a:ln>
            <a:noFill/>
          </a:ln>
        </p:spPr>
      </p:pic>
      <p:sp>
        <p:nvSpPr>
          <p:cNvPr id="201" name="Google Shape;201;p22"/>
          <p:cNvSpPr txBox="1"/>
          <p:nvPr/>
        </p:nvSpPr>
        <p:spPr>
          <a:xfrm>
            <a:off x="76405" y="4117164"/>
            <a:ext cx="900900" cy="2223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600"/>
              <a:buFont typeface="Arial"/>
              <a:buNone/>
            </a:pPr>
            <a:r>
              <a:rPr lang="es-ES" sz="16600" b="0" i="0" u="none" strike="noStrike" cap="none">
                <a:solidFill>
                  <a:schemeClr val="accent2"/>
                </a:solidFill>
                <a:latin typeface="Anton"/>
                <a:ea typeface="Anton"/>
                <a:cs typeface="Anton"/>
                <a:sym typeface="Anton"/>
              </a:rPr>
              <a:t>B</a:t>
            </a:r>
            <a:endParaRPr sz="1400" b="0" i="0" u="none" strike="noStrike" cap="none">
              <a:solidFill>
                <a:schemeClr val="accent2"/>
              </a:solidFill>
              <a:latin typeface="Arial"/>
              <a:ea typeface="Arial"/>
              <a:cs typeface="Arial"/>
              <a:sym typeface="Arial"/>
            </a:endParaRPr>
          </a:p>
        </p:txBody>
      </p:sp>
      <p:sp>
        <p:nvSpPr>
          <p:cNvPr id="202" name="Google Shape;202;p22"/>
          <p:cNvSpPr txBox="1"/>
          <p:nvPr/>
        </p:nvSpPr>
        <p:spPr>
          <a:xfrm>
            <a:off x="1215341" y="5385425"/>
            <a:ext cx="8081183" cy="628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5000"/>
              <a:buFont typeface="Arial"/>
              <a:buNone/>
            </a:pPr>
            <a:r>
              <a:rPr lang="es-ES" sz="5000" b="1" i="0" u="none" strike="noStrike" cap="none">
                <a:solidFill>
                  <a:schemeClr val="accent2"/>
                </a:solidFill>
                <a:latin typeface="Calibri"/>
                <a:ea typeface="Calibri"/>
                <a:cs typeface="Calibri"/>
                <a:sym typeface="Calibri"/>
              </a:rPr>
              <a:t>Liderazgo</a:t>
            </a:r>
            <a:endParaRPr sz="5000" b="1" i="0" u="none" strike="noStrike" cap="none">
              <a:solidFill>
                <a:schemeClr val="accent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grpSp>
        <p:nvGrpSpPr>
          <p:cNvPr id="208" name="Google Shape;208;p23"/>
          <p:cNvGrpSpPr/>
          <p:nvPr/>
        </p:nvGrpSpPr>
        <p:grpSpPr>
          <a:xfrm>
            <a:off x="489348" y="720600"/>
            <a:ext cx="8137654" cy="3372725"/>
            <a:chOff x="1192091" y="1708846"/>
            <a:chExt cx="8137654" cy="3372725"/>
          </a:xfrm>
        </p:grpSpPr>
        <p:grpSp>
          <p:nvGrpSpPr>
            <p:cNvPr id="209" name="Google Shape;209;p23"/>
            <p:cNvGrpSpPr/>
            <p:nvPr/>
          </p:nvGrpSpPr>
          <p:grpSpPr>
            <a:xfrm>
              <a:off x="1192091" y="1708846"/>
              <a:ext cx="8042252" cy="1520412"/>
              <a:chOff x="1325044" y="1616430"/>
              <a:chExt cx="8042252" cy="1520412"/>
            </a:xfrm>
          </p:grpSpPr>
          <p:sp>
            <p:nvSpPr>
              <p:cNvPr id="210" name="Google Shape;210;p23"/>
              <p:cNvSpPr txBox="1"/>
              <p:nvPr/>
            </p:nvSpPr>
            <p:spPr>
              <a:xfrm>
                <a:off x="1325044" y="2083376"/>
                <a:ext cx="1368152"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2000" b="1" i="0" u="none" strike="noStrike" cap="none">
                    <a:solidFill>
                      <a:schemeClr val="accent2"/>
                    </a:solidFill>
                    <a:latin typeface="Arial"/>
                    <a:ea typeface="Arial"/>
                    <a:cs typeface="Arial"/>
                    <a:sym typeface="Arial"/>
                  </a:rPr>
                  <a:t>Dirección</a:t>
                </a:r>
                <a:endParaRPr sz="2000" b="1" i="0" u="none" strike="noStrike" cap="none">
                  <a:solidFill>
                    <a:schemeClr val="accent2"/>
                  </a:solidFill>
                  <a:latin typeface="Arial"/>
                  <a:ea typeface="Arial"/>
                  <a:cs typeface="Arial"/>
                  <a:sym typeface="Arial"/>
                </a:endParaRPr>
              </a:p>
            </p:txBody>
          </p:sp>
          <p:cxnSp>
            <p:nvCxnSpPr>
              <p:cNvPr id="211" name="Google Shape;211;p23"/>
              <p:cNvCxnSpPr/>
              <p:nvPr/>
            </p:nvCxnSpPr>
            <p:spPr>
              <a:xfrm>
                <a:off x="2800066" y="2283431"/>
                <a:ext cx="504056" cy="0"/>
              </a:xfrm>
              <a:prstGeom prst="straightConnector1">
                <a:avLst/>
              </a:prstGeom>
              <a:noFill/>
              <a:ln w="28575" cap="flat" cmpd="sng">
                <a:solidFill>
                  <a:srgbClr val="006866"/>
                </a:solidFill>
                <a:prstDash val="solid"/>
                <a:round/>
                <a:headEnd type="none" w="sm" len="sm"/>
                <a:tailEnd type="none" w="sm" len="sm"/>
              </a:ln>
            </p:spPr>
          </p:cxnSp>
          <p:sp>
            <p:nvSpPr>
              <p:cNvPr id="212" name="Google Shape;212;p23"/>
              <p:cNvSpPr txBox="1"/>
              <p:nvPr/>
            </p:nvSpPr>
            <p:spPr>
              <a:xfrm>
                <a:off x="3534696" y="1616430"/>
                <a:ext cx="5832600" cy="87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700" b="0" i="0" u="none" strike="noStrike" cap="none">
                    <a:solidFill>
                      <a:srgbClr val="000000"/>
                    </a:solidFill>
                    <a:latin typeface="Arial"/>
                    <a:ea typeface="Arial"/>
                    <a:cs typeface="Arial"/>
                    <a:sym typeface="Arial"/>
                  </a:rPr>
                  <a:t>Tiene como finalidad </a:t>
                </a:r>
                <a:r>
                  <a:rPr lang="es-ES" sz="1700" b="1" i="0" u="none" strike="noStrike" cap="none">
                    <a:solidFill>
                      <a:srgbClr val="000000"/>
                    </a:solidFill>
                  </a:rPr>
                  <a:t>integrar y coordinar </a:t>
                </a:r>
                <a:r>
                  <a:rPr lang="es-ES" sz="1700" b="0" i="0" u="none" strike="noStrike" cap="none">
                    <a:solidFill>
                      <a:srgbClr val="000000"/>
                    </a:solidFill>
                    <a:latin typeface="Arial"/>
                    <a:ea typeface="Arial"/>
                    <a:cs typeface="Arial"/>
                    <a:sym typeface="Arial"/>
                  </a:rPr>
                  <a:t>los esfuerzos de los diferentes miembros de la organización para llevar a cabo los objetivos establecidos.</a:t>
                </a:r>
                <a:endParaRPr/>
              </a:p>
            </p:txBody>
          </p:sp>
          <p:cxnSp>
            <p:nvCxnSpPr>
              <p:cNvPr id="213" name="Google Shape;213;p23"/>
              <p:cNvCxnSpPr/>
              <p:nvPr/>
            </p:nvCxnSpPr>
            <p:spPr>
              <a:xfrm>
                <a:off x="3873704" y="2493594"/>
                <a:ext cx="0" cy="288000"/>
              </a:xfrm>
              <a:prstGeom prst="straightConnector1">
                <a:avLst/>
              </a:prstGeom>
              <a:noFill/>
              <a:ln w="28575" cap="flat" cmpd="sng">
                <a:solidFill>
                  <a:srgbClr val="006866"/>
                </a:solidFill>
                <a:prstDash val="solid"/>
                <a:round/>
                <a:headEnd type="none" w="sm" len="sm"/>
                <a:tailEnd type="triangle" w="med" len="med"/>
              </a:ln>
            </p:spPr>
          </p:cxnSp>
          <p:sp>
            <p:nvSpPr>
              <p:cNvPr id="214" name="Google Shape;214;p23"/>
              <p:cNvSpPr/>
              <p:nvPr/>
            </p:nvSpPr>
            <p:spPr>
              <a:xfrm>
                <a:off x="2109136" y="2829065"/>
                <a:ext cx="5832648"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5F8E"/>
                    </a:solidFill>
                    <a:latin typeface="Arial"/>
                    <a:ea typeface="Arial"/>
                    <a:cs typeface="Arial"/>
                    <a:sym typeface="Arial"/>
                  </a:rPr>
                  <a:t>Implica </a:t>
                </a:r>
                <a:r>
                  <a:rPr lang="es-ES" sz="1400" b="1" i="0" u="none" strike="noStrike" cap="none">
                    <a:solidFill>
                      <a:srgbClr val="005F8E"/>
                    </a:solidFill>
                    <a:latin typeface="Arial"/>
                    <a:ea typeface="Arial"/>
                    <a:cs typeface="Arial"/>
                    <a:sym typeface="Arial"/>
                  </a:rPr>
                  <a:t>poder formal </a:t>
                </a:r>
                <a:r>
                  <a:rPr lang="es-ES" b="1">
                    <a:solidFill>
                      <a:srgbClr val="005F8E"/>
                    </a:solidFill>
                  </a:rPr>
                  <a:t>=</a:t>
                </a:r>
                <a:r>
                  <a:rPr lang="es-ES" sz="1400" b="1" i="0" u="none" strike="noStrike" cap="none">
                    <a:solidFill>
                      <a:srgbClr val="005F8E"/>
                    </a:solidFill>
                    <a:latin typeface="Arial"/>
                    <a:ea typeface="Arial"/>
                    <a:cs typeface="Arial"/>
                    <a:sym typeface="Arial"/>
                  </a:rPr>
                  <a:t> </a:t>
                </a:r>
                <a:r>
                  <a:rPr lang="es-ES" sz="1400" b="0" i="1" u="none" strike="noStrike" cap="none">
                    <a:solidFill>
                      <a:srgbClr val="005F8E"/>
                    </a:solidFill>
                    <a:latin typeface="Arial"/>
                    <a:ea typeface="Arial"/>
                    <a:cs typeface="Arial"/>
                    <a:sym typeface="Arial"/>
                  </a:rPr>
                  <a:t>legitimidad, recompensas y coercitivo</a:t>
                </a:r>
                <a:endParaRPr sz="1400" b="0" i="0" u="none" strike="noStrike" cap="none">
                  <a:solidFill>
                    <a:srgbClr val="005F8E"/>
                  </a:solidFill>
                  <a:latin typeface="Arial"/>
                  <a:ea typeface="Arial"/>
                  <a:cs typeface="Arial"/>
                  <a:sym typeface="Arial"/>
                </a:endParaRPr>
              </a:p>
            </p:txBody>
          </p:sp>
        </p:grpSp>
        <p:grpSp>
          <p:nvGrpSpPr>
            <p:cNvPr id="215" name="Google Shape;215;p23"/>
            <p:cNvGrpSpPr/>
            <p:nvPr/>
          </p:nvGrpSpPr>
          <p:grpSpPr>
            <a:xfrm>
              <a:off x="1219729" y="3494426"/>
              <a:ext cx="8110016" cy="1587145"/>
              <a:chOff x="1327927" y="3494426"/>
              <a:chExt cx="8110016" cy="1587145"/>
            </a:xfrm>
          </p:grpSpPr>
          <p:sp>
            <p:nvSpPr>
              <p:cNvPr id="216" name="Google Shape;216;p23"/>
              <p:cNvSpPr txBox="1"/>
              <p:nvPr/>
            </p:nvSpPr>
            <p:spPr>
              <a:xfrm>
                <a:off x="1327927" y="3723976"/>
                <a:ext cx="1512908" cy="4001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2000" b="1" i="0" u="none" strike="noStrike" cap="none">
                    <a:solidFill>
                      <a:schemeClr val="accent2"/>
                    </a:solidFill>
                    <a:latin typeface="Arial"/>
                    <a:ea typeface="Arial"/>
                    <a:cs typeface="Arial"/>
                    <a:sym typeface="Arial"/>
                  </a:rPr>
                  <a:t>Liderazgo</a:t>
                </a:r>
                <a:endParaRPr sz="2000" b="1" i="0" u="none" strike="noStrike" cap="none">
                  <a:solidFill>
                    <a:schemeClr val="accent2"/>
                  </a:solidFill>
                  <a:latin typeface="Arial"/>
                  <a:ea typeface="Arial"/>
                  <a:cs typeface="Arial"/>
                  <a:sym typeface="Arial"/>
                </a:endParaRPr>
              </a:p>
            </p:txBody>
          </p:sp>
          <p:sp>
            <p:nvSpPr>
              <p:cNvPr id="217" name="Google Shape;217;p23"/>
              <p:cNvSpPr txBox="1"/>
              <p:nvPr/>
            </p:nvSpPr>
            <p:spPr>
              <a:xfrm>
                <a:off x="3395116" y="3494426"/>
                <a:ext cx="6042827" cy="8771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700" b="0" i="0" u="none" strike="noStrike" cap="none">
                    <a:solidFill>
                      <a:srgbClr val="000000"/>
                    </a:solidFill>
                    <a:latin typeface="Arial"/>
                    <a:ea typeface="Arial"/>
                    <a:cs typeface="Arial"/>
                    <a:sym typeface="Arial"/>
                  </a:rPr>
                  <a:t>Es una clase de </a:t>
                </a:r>
                <a:r>
                  <a:rPr lang="es-ES" sz="1700" b="1" i="0" u="none" strike="noStrike" cap="none">
                    <a:solidFill>
                      <a:srgbClr val="000000"/>
                    </a:solidFill>
                  </a:rPr>
                  <a:t>influencia</a:t>
                </a:r>
                <a:r>
                  <a:rPr lang="es-ES" sz="1700" b="0" i="0" u="none" strike="noStrike" cap="none">
                    <a:solidFill>
                      <a:srgbClr val="000000"/>
                    </a:solidFill>
                    <a:latin typeface="Arial"/>
                    <a:ea typeface="Arial"/>
                    <a:cs typeface="Arial"/>
                    <a:sym typeface="Arial"/>
                  </a:rPr>
                  <a:t> mediante la cual se puede conseguir que los miembros de una organización </a:t>
                </a:r>
                <a:r>
                  <a:rPr lang="es-ES" sz="1700" b="1" i="0" u="none" strike="noStrike" cap="none">
                    <a:solidFill>
                      <a:srgbClr val="000000"/>
                    </a:solidFill>
                  </a:rPr>
                  <a:t>colaboren voluntariamente </a:t>
                </a:r>
                <a:r>
                  <a:rPr lang="es-ES" sz="1700" i="0" u="none" strike="noStrike" cap="none">
                    <a:solidFill>
                      <a:srgbClr val="000000"/>
                    </a:solidFill>
                  </a:rPr>
                  <a:t>en la consecución de los objetivos. </a:t>
                </a:r>
                <a:endParaRPr/>
              </a:p>
            </p:txBody>
          </p:sp>
          <p:cxnSp>
            <p:nvCxnSpPr>
              <p:cNvPr id="218" name="Google Shape;218;p23"/>
              <p:cNvCxnSpPr/>
              <p:nvPr/>
            </p:nvCxnSpPr>
            <p:spPr>
              <a:xfrm>
                <a:off x="2768457" y="3948325"/>
                <a:ext cx="504056" cy="0"/>
              </a:xfrm>
              <a:prstGeom prst="straightConnector1">
                <a:avLst/>
              </a:prstGeom>
              <a:noFill/>
              <a:ln w="28575" cap="flat" cmpd="sng">
                <a:solidFill>
                  <a:srgbClr val="006866"/>
                </a:solidFill>
                <a:prstDash val="solid"/>
                <a:round/>
                <a:headEnd type="none" w="sm" len="sm"/>
                <a:tailEnd type="none" w="sm" len="sm"/>
              </a:ln>
            </p:spPr>
          </p:cxnSp>
          <p:cxnSp>
            <p:nvCxnSpPr>
              <p:cNvPr id="219" name="Google Shape;219;p23"/>
              <p:cNvCxnSpPr/>
              <p:nvPr/>
            </p:nvCxnSpPr>
            <p:spPr>
              <a:xfrm>
                <a:off x="3848949" y="4457715"/>
                <a:ext cx="0" cy="288000"/>
              </a:xfrm>
              <a:prstGeom prst="straightConnector1">
                <a:avLst/>
              </a:prstGeom>
              <a:noFill/>
              <a:ln w="28575" cap="flat" cmpd="sng">
                <a:solidFill>
                  <a:srgbClr val="006866"/>
                </a:solidFill>
                <a:prstDash val="solid"/>
                <a:round/>
                <a:headEnd type="none" w="sm" len="sm"/>
                <a:tailEnd type="triangle" w="med" len="med"/>
              </a:ln>
            </p:spPr>
          </p:cxnSp>
          <p:sp>
            <p:nvSpPr>
              <p:cNvPr id="220" name="Google Shape;220;p23"/>
              <p:cNvSpPr/>
              <p:nvPr/>
            </p:nvSpPr>
            <p:spPr>
              <a:xfrm>
                <a:off x="2128091" y="4773771"/>
                <a:ext cx="68943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s-ES" sz="1400" b="0" i="0" u="none" strike="noStrike" cap="none">
                    <a:solidFill>
                      <a:srgbClr val="005F8E"/>
                    </a:solidFill>
                    <a:latin typeface="Arial"/>
                    <a:ea typeface="Arial"/>
                    <a:cs typeface="Arial"/>
                    <a:sym typeface="Arial"/>
                  </a:rPr>
                  <a:t>NO necesita </a:t>
                </a:r>
                <a:r>
                  <a:rPr lang="es-ES" sz="1400" b="1" i="0" u="none" strike="noStrike" cap="none">
                    <a:solidFill>
                      <a:srgbClr val="005F8E"/>
                    </a:solidFill>
                    <a:latin typeface="Arial"/>
                    <a:ea typeface="Arial"/>
                    <a:cs typeface="Arial"/>
                    <a:sym typeface="Arial"/>
                  </a:rPr>
                  <a:t>poder formal </a:t>
                </a:r>
                <a:r>
                  <a:rPr lang="es-ES" b="1">
                    <a:solidFill>
                      <a:srgbClr val="005F8E"/>
                    </a:solidFill>
                  </a:rPr>
                  <a:t>=</a:t>
                </a:r>
                <a:r>
                  <a:rPr lang="es-ES" sz="1400" b="1" i="0" u="none" strike="noStrike" cap="none">
                    <a:solidFill>
                      <a:srgbClr val="005F8E"/>
                    </a:solidFill>
                    <a:latin typeface="Arial"/>
                    <a:ea typeface="Arial"/>
                    <a:cs typeface="Arial"/>
                    <a:sym typeface="Arial"/>
                  </a:rPr>
                  <a:t> </a:t>
                </a:r>
                <a:r>
                  <a:rPr lang="es-ES" sz="1400" b="1" i="1" u="none" strike="noStrike" cap="none">
                    <a:solidFill>
                      <a:srgbClr val="005F8E"/>
                    </a:solidFill>
                    <a:latin typeface="Arial"/>
                    <a:ea typeface="Arial"/>
                    <a:cs typeface="Arial"/>
                    <a:sym typeface="Arial"/>
                  </a:rPr>
                  <a:t>poder carismático o de experto, es autoridad</a:t>
                </a:r>
                <a:endParaRPr sz="1400" b="0" i="1" u="none" strike="noStrike" cap="none">
                  <a:solidFill>
                    <a:srgbClr val="005F8E"/>
                  </a:solidFill>
                  <a:latin typeface="Arial"/>
                  <a:ea typeface="Arial"/>
                  <a:cs typeface="Arial"/>
                  <a:sym typeface="Arial"/>
                </a:endParaRPr>
              </a:p>
            </p:txBody>
          </p:sp>
        </p:grpSp>
      </p:grpSp>
      <p:sp>
        <p:nvSpPr>
          <p:cNvPr id="221" name="Google Shape;221;p23"/>
          <p:cNvSpPr txBox="1"/>
          <p:nvPr/>
        </p:nvSpPr>
        <p:spPr>
          <a:xfrm>
            <a:off x="2340736" y="136524"/>
            <a:ext cx="5282400" cy="461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1" i="0" u="none" strike="noStrike" cap="small">
                <a:solidFill>
                  <a:schemeClr val="lt1"/>
                </a:solidFill>
                <a:latin typeface="Calibri"/>
                <a:ea typeface="Calibri"/>
                <a:cs typeface="Calibri"/>
                <a:sym typeface="Calibri"/>
              </a:rPr>
              <a:t>Dirección y liderazgo</a:t>
            </a:r>
            <a:endParaRPr sz="2400" b="1" i="0" u="none" strike="noStrike" cap="small">
              <a:solidFill>
                <a:schemeClr val="lt1"/>
              </a:solidFill>
              <a:latin typeface="Calibri"/>
              <a:ea typeface="Calibri"/>
              <a:cs typeface="Calibri"/>
              <a:sym typeface="Calibri"/>
            </a:endParaRPr>
          </a:p>
        </p:txBody>
      </p:sp>
      <p:sp>
        <p:nvSpPr>
          <p:cNvPr id="222" name="Google Shape;222;p23"/>
          <p:cNvSpPr/>
          <p:nvPr/>
        </p:nvSpPr>
        <p:spPr>
          <a:xfrm>
            <a:off x="1695753" y="97374"/>
            <a:ext cx="540000" cy="540000"/>
          </a:xfrm>
          <a:prstGeom prst="ellipse">
            <a:avLst/>
          </a:prstGeom>
          <a:solidFill>
            <a:schemeClr val="accent2"/>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s-ES" sz="2800" b="1" i="0" u="none" strike="noStrike" cap="none">
                <a:solidFill>
                  <a:srgbClr val="FFFFFF"/>
                </a:solidFill>
                <a:latin typeface="Calibri"/>
                <a:ea typeface="Calibri"/>
                <a:cs typeface="Calibri"/>
                <a:sym typeface="Calibri"/>
              </a:rPr>
              <a:t>B</a:t>
            </a:r>
            <a:endParaRPr sz="1400" b="0" i="0" u="none" strike="noStrike" cap="none">
              <a:solidFill>
                <a:srgbClr val="000000"/>
              </a:solidFill>
              <a:latin typeface="Arial"/>
              <a:ea typeface="Arial"/>
              <a:cs typeface="Arial"/>
              <a:sym typeface="Arial"/>
            </a:endParaRPr>
          </a:p>
        </p:txBody>
      </p:sp>
      <p:sp>
        <p:nvSpPr>
          <p:cNvPr id="223" name="Google Shape;223;p23"/>
          <p:cNvSpPr txBox="1"/>
          <p:nvPr/>
        </p:nvSpPr>
        <p:spPr>
          <a:xfrm>
            <a:off x="70975" y="4492675"/>
            <a:ext cx="1735200" cy="1314600"/>
          </a:xfrm>
          <a:prstGeom prst="rect">
            <a:avLst/>
          </a:prstGeom>
          <a:noFill/>
          <a:ln>
            <a:noFill/>
          </a:ln>
          <a:effectLst>
            <a:outerShdw blurRad="149987" dist="250190" dir="8460000" algn="ctr">
              <a:srgbClr val="000000">
                <a:alpha val="27840"/>
              </a:srgbClr>
            </a:outerShdw>
          </a:effectLst>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A03033"/>
              </a:buClr>
              <a:buSzPts val="2800"/>
              <a:buFont typeface="Calibri"/>
              <a:buNone/>
            </a:pPr>
            <a:r>
              <a:rPr lang="es-ES" sz="1800" i="1">
                <a:solidFill>
                  <a:srgbClr val="ED7D31"/>
                </a:solidFill>
                <a:latin typeface="Calibri"/>
                <a:ea typeface="Calibri"/>
                <a:cs typeface="Calibri"/>
                <a:sym typeface="Calibri"/>
              </a:rPr>
              <a:t>Poder formal versus autoridad:</a:t>
            </a:r>
            <a:endParaRPr sz="1800" i="1">
              <a:solidFill>
                <a:srgbClr val="ED7D31"/>
              </a:solidFill>
              <a:latin typeface="Calibri"/>
              <a:ea typeface="Calibri"/>
              <a:cs typeface="Calibri"/>
              <a:sym typeface="Calibri"/>
            </a:endParaRPr>
          </a:p>
        </p:txBody>
      </p:sp>
      <p:sp>
        <p:nvSpPr>
          <p:cNvPr id="224" name="Google Shape;224;p23"/>
          <p:cNvSpPr/>
          <p:nvPr/>
        </p:nvSpPr>
        <p:spPr>
          <a:xfrm>
            <a:off x="1683217" y="4933304"/>
            <a:ext cx="540000" cy="540000"/>
          </a:xfrm>
          <a:prstGeom prst="ellipse">
            <a:avLst/>
          </a:prstGeom>
          <a:solidFill>
            <a:srgbClr val="ED7D31"/>
          </a:solidFill>
          <a:ln>
            <a:noFill/>
          </a:ln>
          <a:effectLst>
            <a:outerShdw blurRad="76200" sy="23000" kx="-1200090" algn="b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s-ES" sz="2800" b="1">
                <a:solidFill>
                  <a:srgbClr val="FFFFFF"/>
                </a:solidFill>
                <a:latin typeface="Calibri"/>
                <a:ea typeface="Calibri"/>
                <a:cs typeface="Calibri"/>
                <a:sym typeface="Calibri"/>
              </a:rPr>
              <a:t>&gt;</a:t>
            </a:r>
            <a:endParaRPr/>
          </a:p>
        </p:txBody>
      </p:sp>
      <p:grpSp>
        <p:nvGrpSpPr>
          <p:cNvPr id="225" name="Google Shape;225;p23"/>
          <p:cNvGrpSpPr/>
          <p:nvPr/>
        </p:nvGrpSpPr>
        <p:grpSpPr>
          <a:xfrm>
            <a:off x="2628578" y="4245703"/>
            <a:ext cx="6211683" cy="860257"/>
            <a:chOff x="1440656" y="0"/>
            <a:chExt cx="8163600" cy="1496100"/>
          </a:xfrm>
        </p:grpSpPr>
        <p:sp>
          <p:nvSpPr>
            <p:cNvPr id="226" name="Google Shape;226;p23"/>
            <p:cNvSpPr/>
            <p:nvPr/>
          </p:nvSpPr>
          <p:spPr>
            <a:xfrm>
              <a:off x="1440656" y="0"/>
              <a:ext cx="8163600" cy="1496100"/>
            </a:xfrm>
            <a:prstGeom prst="roundRect">
              <a:avLst>
                <a:gd name="adj" fmla="val 10000"/>
              </a:avLst>
            </a:prstGeom>
            <a:solidFill>
              <a:srgbClr val="66666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7" name="Google Shape;227;p23"/>
            <p:cNvSpPr/>
            <p:nvPr/>
          </p:nvSpPr>
          <p:spPr>
            <a:xfrm>
              <a:off x="1484473" y="43817"/>
              <a:ext cx="7857300" cy="1408500"/>
            </a:xfrm>
            <a:prstGeom prst="rect">
              <a:avLst/>
            </a:prstGeom>
            <a:solidFill>
              <a:srgbClr val="666666"/>
            </a:solid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None/>
              </a:pPr>
              <a:r>
                <a:rPr lang="es-ES" sz="1600" b="1">
                  <a:solidFill>
                    <a:srgbClr val="FFFFFF"/>
                  </a:solidFill>
                  <a:latin typeface="Calibri"/>
                  <a:ea typeface="Calibri"/>
                  <a:cs typeface="Calibri"/>
                  <a:sym typeface="Calibri"/>
                </a:rPr>
                <a:t>Poder formal</a:t>
              </a:r>
              <a:r>
                <a:rPr lang="es-ES" sz="1600">
                  <a:solidFill>
                    <a:srgbClr val="FFFFFF"/>
                  </a:solidFill>
                  <a:latin typeface="Calibri"/>
                  <a:ea typeface="Calibri"/>
                  <a:cs typeface="Calibri"/>
                  <a:sym typeface="Calibri"/>
                </a:rPr>
                <a:t> se confiere con el puesto y sin embargo la </a:t>
              </a:r>
              <a:r>
                <a:rPr lang="es-ES" sz="1600" b="1">
                  <a:solidFill>
                    <a:srgbClr val="FFFFFF"/>
                  </a:solidFill>
                  <a:latin typeface="Calibri"/>
                  <a:ea typeface="Calibri"/>
                  <a:cs typeface="Calibri"/>
                  <a:sym typeface="Calibri"/>
                </a:rPr>
                <a:t>autoridad (o poder personal) </a:t>
              </a:r>
              <a:r>
                <a:rPr lang="es-ES" sz="1600">
                  <a:solidFill>
                    <a:srgbClr val="FFFFFF"/>
                  </a:solidFill>
                  <a:latin typeface="Calibri"/>
                  <a:ea typeface="Calibri"/>
                  <a:cs typeface="Calibri"/>
                  <a:sym typeface="Calibri"/>
                </a:rPr>
                <a:t>se basa en la libre aceptación, por partes de quienes obedecen, de las órdenes que formula su superior jerárquico, se basa en la Confianza.</a:t>
              </a:r>
              <a:endParaRPr/>
            </a:p>
          </p:txBody>
        </p:sp>
      </p:grpSp>
      <p:grpSp>
        <p:nvGrpSpPr>
          <p:cNvPr id="228" name="Google Shape;228;p23"/>
          <p:cNvGrpSpPr/>
          <p:nvPr/>
        </p:nvGrpSpPr>
        <p:grpSpPr>
          <a:xfrm>
            <a:off x="2647084" y="5216611"/>
            <a:ext cx="6196447" cy="1202565"/>
            <a:chOff x="1480407" y="1828471"/>
            <a:chExt cx="7366200" cy="1496100"/>
          </a:xfrm>
        </p:grpSpPr>
        <p:sp>
          <p:nvSpPr>
            <p:cNvPr id="229" name="Google Shape;229;p23"/>
            <p:cNvSpPr/>
            <p:nvPr/>
          </p:nvSpPr>
          <p:spPr>
            <a:xfrm>
              <a:off x="1480407" y="1828471"/>
              <a:ext cx="7366200" cy="1496100"/>
            </a:xfrm>
            <a:prstGeom prst="roundRect">
              <a:avLst>
                <a:gd name="adj" fmla="val 10000"/>
              </a:avLst>
            </a:prstGeom>
            <a:solidFill>
              <a:srgbClr val="66666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1633213" y="1872280"/>
              <a:ext cx="5514300" cy="1408500"/>
            </a:xfrm>
            <a:prstGeom prst="rect">
              <a:avLst/>
            </a:prstGeom>
            <a:solidFill>
              <a:srgbClr val="666666"/>
            </a:solidFill>
            <a:ln>
              <a:noFill/>
            </a:ln>
          </p:spPr>
          <p:txBody>
            <a:bodyPr spcFirstLastPara="1" wrap="square" lIns="83800" tIns="83800" rIns="83800" bIns="83800" anchor="ctr" anchorCtr="0">
              <a:noAutofit/>
            </a:bodyPr>
            <a:lstStyle/>
            <a:p>
              <a:pPr marL="0" marR="0" lvl="0" indent="0" algn="l" rtl="0">
                <a:lnSpc>
                  <a:spcPct val="90000"/>
                </a:lnSpc>
                <a:spcBef>
                  <a:spcPts val="0"/>
                </a:spcBef>
                <a:spcAft>
                  <a:spcPts val="0"/>
                </a:spcAft>
                <a:buNone/>
              </a:pPr>
              <a:r>
                <a:rPr lang="es-ES" sz="1600">
                  <a:solidFill>
                    <a:srgbClr val="FFFFFF"/>
                  </a:solidFill>
                  <a:latin typeface="Calibri"/>
                  <a:ea typeface="Calibri"/>
                  <a:cs typeface="Calibri"/>
                  <a:sym typeface="Calibri"/>
                </a:rPr>
                <a:t>Se pierde esa autoridad o poder personal si:</a:t>
              </a:r>
              <a:endParaRPr/>
            </a:p>
            <a:p>
              <a:pPr marL="171450" marR="0" lvl="1" indent="-171450" algn="l" rtl="0">
                <a:lnSpc>
                  <a:spcPct val="90000"/>
                </a:lnSpc>
                <a:spcBef>
                  <a:spcPts val="560"/>
                </a:spcBef>
                <a:spcAft>
                  <a:spcPts val="0"/>
                </a:spcAft>
                <a:buClr>
                  <a:srgbClr val="FFFFFF"/>
                </a:buClr>
                <a:buSzPts val="1600"/>
                <a:buFont typeface="Calibri"/>
                <a:buChar char="•"/>
              </a:pPr>
              <a:r>
                <a:rPr lang="es-ES" sz="1600" b="0" i="0" u="none" strike="noStrike" cap="none">
                  <a:solidFill>
                    <a:srgbClr val="FFFFFF"/>
                  </a:solidFill>
                  <a:latin typeface="Calibri"/>
                  <a:ea typeface="Calibri"/>
                  <a:cs typeface="Calibri"/>
                  <a:sym typeface="Calibri"/>
                </a:rPr>
                <a:t>Uso injusto del poder.</a:t>
              </a:r>
              <a:endParaRPr/>
            </a:p>
            <a:p>
              <a:pPr marL="171450" marR="0" lvl="1" indent="-171450" algn="l" rtl="0">
                <a:lnSpc>
                  <a:spcPct val="90000"/>
                </a:lnSpc>
                <a:spcBef>
                  <a:spcPts val="240"/>
                </a:spcBef>
                <a:spcAft>
                  <a:spcPts val="0"/>
                </a:spcAft>
                <a:buClr>
                  <a:srgbClr val="FFFFFF"/>
                </a:buClr>
                <a:buSzPts val="1600"/>
                <a:buFont typeface="Calibri"/>
                <a:buChar char="•"/>
              </a:pPr>
              <a:r>
                <a:rPr lang="es-ES" sz="1600" b="0" i="0" u="none" strike="noStrike" cap="none">
                  <a:solidFill>
                    <a:srgbClr val="FFFFFF"/>
                  </a:solidFill>
                  <a:latin typeface="Calibri"/>
                  <a:ea typeface="Calibri"/>
                  <a:cs typeface="Calibri"/>
                  <a:sym typeface="Calibri"/>
                </a:rPr>
                <a:t>No usar el poder cuando debe usarse.</a:t>
              </a:r>
              <a:endParaRPr/>
            </a:p>
            <a:p>
              <a:pPr marL="171450" marR="0" lvl="1" indent="-171450" algn="l" rtl="0">
                <a:lnSpc>
                  <a:spcPct val="90000"/>
                </a:lnSpc>
                <a:spcBef>
                  <a:spcPts val="240"/>
                </a:spcBef>
                <a:spcAft>
                  <a:spcPts val="0"/>
                </a:spcAft>
                <a:buClr>
                  <a:srgbClr val="FFFFFF"/>
                </a:buClr>
                <a:buSzPts val="1600"/>
                <a:buFont typeface="Calibri"/>
                <a:buChar char="•"/>
              </a:pPr>
              <a:r>
                <a:rPr lang="es-ES" sz="1600" b="0" i="0" u="none" strike="noStrike" cap="none">
                  <a:solidFill>
                    <a:srgbClr val="FFFFFF"/>
                  </a:solidFill>
                  <a:latin typeface="Calibri"/>
                  <a:ea typeface="Calibri"/>
                  <a:cs typeface="Calibri"/>
                  <a:sym typeface="Calibri"/>
                </a:rPr>
                <a:t>Uso inútil del poder.</a:t>
              </a:r>
              <a:endParaRPr/>
            </a:p>
          </p:txBody>
        </p:sp>
      </p:grpSp>
      <p:grpSp>
        <p:nvGrpSpPr>
          <p:cNvPr id="231" name="Google Shape;231;p23"/>
          <p:cNvGrpSpPr/>
          <p:nvPr/>
        </p:nvGrpSpPr>
        <p:grpSpPr>
          <a:xfrm>
            <a:off x="6543125" y="5043655"/>
            <a:ext cx="483233" cy="545558"/>
            <a:chOff x="7191304" y="1176039"/>
            <a:chExt cx="972300" cy="972300"/>
          </a:xfrm>
        </p:grpSpPr>
        <p:sp>
          <p:nvSpPr>
            <p:cNvPr id="232" name="Google Shape;232;p23"/>
            <p:cNvSpPr/>
            <p:nvPr/>
          </p:nvSpPr>
          <p:spPr>
            <a:xfrm>
              <a:off x="7191304" y="1176039"/>
              <a:ext cx="972300" cy="972300"/>
            </a:xfrm>
            <a:prstGeom prst="downArrow">
              <a:avLst>
                <a:gd name="adj1" fmla="val 55000"/>
                <a:gd name="adj2" fmla="val 45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7410097" y="1176039"/>
              <a:ext cx="534900" cy="731700"/>
            </a:xfrm>
            <a:prstGeom prst="rect">
              <a:avLst/>
            </a:prstGeom>
            <a:solidFill>
              <a:srgbClr val="F3F3F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36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4991</Words>
  <Application>Microsoft Macintosh PowerPoint</Application>
  <PresentationFormat>Presentación en pantalla (4:3)</PresentationFormat>
  <Paragraphs>578</Paragraphs>
  <Slides>43</Slides>
  <Notes>43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43</vt:i4>
      </vt:variant>
    </vt:vector>
  </HeadingPairs>
  <TitlesOfParts>
    <vt:vector size="53" baseType="lpstr">
      <vt:lpstr>Noto Sans Symbols</vt:lpstr>
      <vt:lpstr>Arial Rounded</vt:lpstr>
      <vt:lpstr>Times New Roman</vt:lpstr>
      <vt:lpstr>Cabin</vt:lpstr>
      <vt:lpstr>Calibri</vt:lpstr>
      <vt:lpstr>Arial</vt:lpstr>
      <vt:lpstr>Arial</vt:lpstr>
      <vt:lpstr>Anton</vt:lpstr>
      <vt:lpstr>Tahoma</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Teorías de Liderazgo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1-Dirigir con Inteligencia Emocional</vt:lpstr>
      <vt:lpstr>2-Proactividad y Actitud</vt:lpstr>
      <vt:lpstr>Presentación de PowerPoint</vt:lpstr>
      <vt:lpstr>Presentación de PowerPoint</vt:lpstr>
      <vt:lpstr>Presentación de PowerPoint</vt:lpstr>
      <vt:lpstr>Presentación de PowerPoint</vt:lpstr>
      <vt:lpstr>LA PIRÁMIDE DE NECESIDADES DE MASLOW: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DEFENSIVIDAD: PRINCIPAL ENEMIGO DE LA COMUNICACIÓN.  PAUTAS DE CONDUCTA.</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Microsoft Office User</cp:lastModifiedBy>
  <cp:revision>4</cp:revision>
  <dcterms:modified xsi:type="dcterms:W3CDTF">2020-03-09T12:22:04Z</dcterms:modified>
</cp:coreProperties>
</file>